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6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26" r:id="rId6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E0992-1F1C-49DF-85EA-6621C7C8609B}" v="2" dt="2025-07-29T11:51:17.288"/>
  </p1510:revLst>
</p1510:revInfo>
</file>

<file path=ppt/tableStyles.xml><?xml version="1.0" encoding="utf-8"?>
<a:tblStyleLst xmlns:a="http://schemas.openxmlformats.org/drawingml/2006/main" def="{BFBE2D3B-483E-4DEC-9355-332669856CDE}">
  <a:tblStyle styleId="{BFBE2D3B-483E-4DEC-9355-332669856C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1419DC2-4A0F-4604-9438-7E4F93A1C9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0B01C01-94B8-4F00-9A9F-8AAAC52E78F0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tcBdr/>
        <a:fill>
          <a:solidFill>
            <a:srgbClr val="CDD8F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8FB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DFD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8EDFD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4E1F03-CC71-4108-BF3A-B745071421BE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1A09677-8321-40E5-ADC1-1A8BE94FDF91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6468EAF-9E73-4738-8472-7521967E47D6}" styleName="Table_5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4348" autoAdjust="0"/>
  </p:normalViewPr>
  <p:slideViewPr>
    <p:cSldViewPr snapToGrid="0">
      <p:cViewPr varScale="1">
        <p:scale>
          <a:sx n="93" d="100"/>
          <a:sy n="93" d="100"/>
        </p:scale>
        <p:origin x="48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斌 桂" userId="68b2ad34524e7f5d" providerId="LiveId" clId="{A4AE0992-1F1C-49DF-85EA-6621C7C8609B}"/>
    <pc:docChg chg="modSld">
      <pc:chgData name="斌 桂" userId="68b2ad34524e7f5d" providerId="LiveId" clId="{A4AE0992-1F1C-49DF-85EA-6621C7C8609B}" dt="2025-07-29T12:12:03.195" v="24"/>
      <pc:docMkLst>
        <pc:docMk/>
      </pc:docMkLst>
      <pc:sldChg chg="modSp mod">
        <pc:chgData name="斌 桂" userId="68b2ad34524e7f5d" providerId="LiveId" clId="{A4AE0992-1F1C-49DF-85EA-6621C7C8609B}" dt="2025-07-29T12:12:03.195" v="24"/>
        <pc:sldMkLst>
          <pc:docMk/>
          <pc:sldMk cId="0" sldId="256"/>
        </pc:sldMkLst>
        <pc:spChg chg="mod">
          <ac:chgData name="斌 桂" userId="68b2ad34524e7f5d" providerId="LiveId" clId="{A4AE0992-1F1C-49DF-85EA-6621C7C8609B}" dt="2025-07-29T12:12:03.195" v="24"/>
          <ac:spMkLst>
            <pc:docMk/>
            <pc:sldMk cId="0" sldId="256"/>
            <ac:spMk id="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1e8fb38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71e8fb38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e8d772b7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ee8d772b7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每一個組合都有設定登記標準，沒有達到這標準是不能填這個組合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e8d772b79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ee8d772b79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e8d772b7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ee8d772b7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可能真的會落榜，填志願的人數會大於招生名額，可能會有落榜風險。寶繞人數減少，招生人數呈現雙減。今年招生人數很亂，多考一科數乙，今年的落點準確率會降低，還有招生名額減少，所以，要多填一點。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鐘擺效應。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去年微調修正。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e8d772b79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ee8d772b79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國立大學跟私立大學差不多了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所以不是只有選學校了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因為招生名額減少，這個影響會往後遞移，中字輩或是中後段發酵</a:t>
            </a:r>
            <a:r>
              <a:rPr lang="en-US" altLang="zh-TW" dirty="0"/>
              <a:t>…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現在的趨勢是都會型的私大</a:t>
            </a:r>
            <a:r>
              <a:rPr lang="en-US" altLang="zh-TW" dirty="0"/>
              <a:t>…(</a:t>
            </a:r>
            <a:r>
              <a:rPr lang="zh-TW" altLang="en-US" dirty="0"/>
              <a:t>學費有影響</a:t>
            </a:r>
            <a:r>
              <a:rPr lang="en-US" altLang="zh-TW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頂大不是他的名額少，是因為在申請的時候都被拿完了</a:t>
            </a:r>
            <a:r>
              <a:rPr lang="en-US" altLang="zh-TW" dirty="0"/>
              <a:t>…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學生程度往兩端走，好得變多，反之</a:t>
            </a:r>
            <a:r>
              <a:rPr lang="en-US" altLang="zh-TW" dirty="0"/>
              <a:t>…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物理去年考太難</a:t>
            </a:r>
            <a:r>
              <a:rPr lang="en-US" altLang="zh-TW" dirty="0"/>
              <a:t>…</a:t>
            </a:r>
            <a:r>
              <a:rPr lang="zh-TW" altLang="en-US" dirty="0"/>
              <a:t>今年比較簡單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社會組分數後移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數乙標</a:t>
            </a:r>
            <a:r>
              <a:rPr lang="en-US" altLang="zh-TW" dirty="0"/>
              <a:t>52</a:t>
            </a:r>
            <a:r>
              <a:rPr lang="zh-TW" altLang="en-US" dirty="0"/>
              <a:t>，頂標算高分的，但底標是</a:t>
            </a:r>
            <a:r>
              <a:rPr lang="en-US" altLang="zh-TW" dirty="0"/>
              <a:t>12</a:t>
            </a:r>
            <a:r>
              <a:rPr lang="zh-TW" altLang="en-US" dirty="0"/>
              <a:t>，是因為數甲來考</a:t>
            </a:r>
            <a:r>
              <a:rPr lang="en-US" altLang="zh-TW" dirty="0"/>
              <a:t>…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e8d772b79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ee8d772b79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數甲的頂標有逐年升高的趨勢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f19df2aac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ef19df2aac_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前段分數人數是差不多的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但是考慮到考生減少，後半段的分數加分效果會比較強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今年會有正向跟負向的影響會互相抵消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11dec92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711dec92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e8d772b79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ee8d772b79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e8d772b79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2ee8d772b79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f19df2aac_8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2ef19df2aac_8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物理去年極難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今年校正回歸，所以高分群比較多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e8d772b79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ee8d772b79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e8d772b7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ee8d772b7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f19df2aac_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ef19df2aac_8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e8d772b7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ee8d772b7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e8d772b79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2ee8d772b79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e8d772b79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2ee8d772b79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考生人數變少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f19df2aac_8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2ef19df2aac_8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e8d772b79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2ee8d772b79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e8d772b79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2ee8d772b79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因為考生人數變少高明次的影響較少，但低名次的影響較大</a:t>
            </a: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f19df2aac_8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2ef19df2aac_8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e8d772b79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2ee8d772b79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e8d772b79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2ee8d772b79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f19df2aac_8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2ef19df2aac_8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ee8d772b79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2ee8d772b79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e8d772b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ee8d772b7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ee8d772b79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ee8d772b79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f19df2aac_8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2ef19df2aac_8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e8d772b79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2ee8d772b79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ee8d772b79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2ee8d772b79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ef19df2aac_8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2ef19df2aac_8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e8d772b7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ee8d772b7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1245</a:t>
            </a:r>
            <a:r>
              <a:rPr lang="zh-TW" altLang="en-US" dirty="0"/>
              <a:t>會由電腦代勞，</a:t>
            </a:r>
            <a:r>
              <a:rPr lang="en-US" altLang="zh-TW" dirty="0"/>
              <a:t>5</a:t>
            </a:r>
            <a:r>
              <a:rPr lang="zh-TW" altLang="en-US" dirty="0"/>
              <a:t>這個就是待會要跟大家講得如何落點</a:t>
            </a:r>
            <a:r>
              <a:rPr lang="en-US" altLang="zh-TW" dirty="0"/>
              <a:t>…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這</a:t>
            </a:r>
            <a:r>
              <a:rPr lang="en-US" altLang="zh-TW" dirty="0"/>
              <a:t>161</a:t>
            </a:r>
            <a:r>
              <a:rPr lang="zh-TW" altLang="en-US" dirty="0"/>
              <a:t>種組合不會在大考中心出現，是在考分會</a:t>
            </a:r>
            <a:r>
              <a:rPr lang="en-US" altLang="zh-TW" dirty="0"/>
              <a:t>(</a:t>
            </a:r>
            <a:r>
              <a:rPr lang="zh-TW" altLang="en-US" dirty="0"/>
              <a:t>大學考試入學分發委員會</a:t>
            </a:r>
            <a:r>
              <a:rPr lang="en-US" altLang="zh-TW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從電腦做的初步結果，挑出目標清單，然後評估這些清單會不會過，至少要填</a:t>
            </a:r>
            <a:r>
              <a:rPr lang="en-US" altLang="zh-TW" dirty="0"/>
              <a:t>60</a:t>
            </a:r>
            <a:r>
              <a:rPr lang="zh-TW" altLang="en-US" dirty="0"/>
              <a:t>個志願</a:t>
            </a:r>
            <a:r>
              <a:rPr lang="en-US" altLang="zh-TW" dirty="0"/>
              <a:t>…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76種要確認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單科名次法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今年回推到去年的分數</a:t>
            </a: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單科名次法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倍率都是</a:t>
            </a:r>
            <a:r>
              <a:rPr lang="en-US" altLang="zh-TW" dirty="0"/>
              <a:t>1</a:t>
            </a:r>
            <a:r>
              <a:rPr lang="zh-TW" altLang="en-US" dirty="0"/>
              <a:t>的情況下適合用這個方式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單科名次法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如果是遇到需要加權改變，第</a:t>
            </a:r>
            <a:r>
              <a:rPr lang="en-US" altLang="zh-TW" dirty="0"/>
              <a:t>2</a:t>
            </a:r>
            <a:r>
              <a:rPr lang="zh-TW" altLang="en-US" dirty="0"/>
              <a:t>種跟第</a:t>
            </a:r>
            <a:r>
              <a:rPr lang="en-US" altLang="zh-TW" dirty="0"/>
              <a:t>3</a:t>
            </a:r>
            <a:r>
              <a:rPr lang="zh-TW" altLang="en-US" dirty="0"/>
              <a:t>種比較適合</a:t>
            </a: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單科名次法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用去年的分數推論今年要考幾分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dirty="0"/>
              <a:t>單科名次法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/>
              <a:t>PR</a:t>
            </a:r>
            <a:r>
              <a:rPr lang="zh-TW" altLang="en-US" dirty="0"/>
              <a:t>值法最怕人數增加，</a:t>
            </a:r>
            <a:r>
              <a:rPr lang="en-US" altLang="zh-TW" dirty="0"/>
              <a:t>1%</a:t>
            </a:r>
            <a:r>
              <a:rPr lang="zh-TW" altLang="en-US" dirty="0"/>
              <a:t>的人數是變多的</a:t>
            </a:r>
            <a:endParaRPr lang="en-US" altLang="zh-TW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今年人數變少，</a:t>
            </a:r>
            <a:r>
              <a:rPr lang="en-US" altLang="zh-TW" dirty="0"/>
              <a:t>PR</a:t>
            </a:r>
            <a:r>
              <a:rPr lang="zh-TW" altLang="en-US" dirty="0"/>
              <a:t>值是比較保守的</a:t>
            </a: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單科名次法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73d02cf860_2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73d02cf860_2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6f64aca9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36f64aca9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前一年度有缺額的化，他的分數就比較沒有參考價值</a:t>
            </a: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dirty="0"/>
              <a:t>一般來說會鼓勵學生填寫</a:t>
            </a:r>
            <a:r>
              <a:rPr lang="en-US" altLang="zh-TW" dirty="0"/>
              <a:t>60</a:t>
            </a:r>
            <a:r>
              <a:rPr lang="zh-TW" altLang="en-US" dirty="0"/>
              <a:t>個</a:t>
            </a:r>
            <a:r>
              <a:rPr lang="en-US" altLang="zh-TW" dirty="0"/>
              <a:t>(</a:t>
            </a:r>
            <a:r>
              <a:rPr lang="zh-TW" altLang="en-US" dirty="0"/>
              <a:t>夢幻、理想、保守</a:t>
            </a:r>
            <a:r>
              <a:rPr lang="en-US" altLang="zh-TW" dirty="0"/>
              <a:t>)</a:t>
            </a:r>
            <a:r>
              <a:rPr lang="zh-TW" altLang="en-US" dirty="0"/>
              <a:t>，今年會鼓勵填到</a:t>
            </a:r>
            <a:r>
              <a:rPr lang="en-US" altLang="zh-TW" dirty="0"/>
              <a:t>70</a:t>
            </a:r>
            <a:r>
              <a:rPr lang="zh-TW" altLang="en-US" dirty="0"/>
              <a:t>個</a:t>
            </a:r>
            <a:endParaRPr dirty="0"/>
          </a:p>
        </p:txBody>
      </p:sp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e8d772b7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ee8d772b7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***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***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069675" y="1074855"/>
            <a:ext cx="7090800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altLang="en-US" sz="4500" b="1" dirty="0">
                <a:solidFill>
                  <a:schemeClr val="bg1"/>
                </a:solidFill>
              </a:rPr>
              <a:t>新莊</a:t>
            </a:r>
            <a:r>
              <a:rPr lang="zh-TW" altLang="en-US" sz="4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高中</a:t>
            </a:r>
            <a:endParaRPr lang="en-US" altLang="zh-TW" sz="4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TW" sz="45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分科測驗志願選填</a:t>
            </a:r>
            <a:endParaRPr sz="45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zh-TW" sz="6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落點分析</a:t>
            </a:r>
            <a:endParaRPr sz="6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3999925" y="335955"/>
            <a:ext cx="123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zh-TW" sz="3600" b="1">
                <a:solidFill>
                  <a:srgbClr val="FFFFFF"/>
                </a:solidFill>
              </a:rPr>
              <a:t>5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3152823" y="3845150"/>
            <a:ext cx="2924503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大碩青年關懷基金會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sz="2000" b="1" dirty="0">
                <a:solidFill>
                  <a:srgbClr val="FFFFFF"/>
                </a:solidFill>
              </a:rPr>
              <a:t>啓堯</a:t>
            </a:r>
            <a:r>
              <a:rPr lang="zh-TW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老師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99E1A0D-B2A2-94E9-AB29-BAC5B31256A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各科採計比例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 txBox="1"/>
          <p:nvPr/>
        </p:nvSpPr>
        <p:spPr>
          <a:xfrm>
            <a:off x="336325" y="410175"/>
            <a:ext cx="33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" name="Google Shape;178;p34"/>
          <p:cNvGraphicFramePr/>
          <p:nvPr>
            <p:extLst>
              <p:ext uri="{D42A27DB-BD31-4B8C-83A1-F6EECF244321}">
                <p14:modId xmlns:p14="http://schemas.microsoft.com/office/powerpoint/2010/main" val="447388382"/>
              </p:ext>
            </p:extLst>
          </p:nvPr>
        </p:nvGraphicFramePr>
        <p:xfrm>
          <a:off x="264837" y="1032069"/>
          <a:ext cx="6935575" cy="3893190"/>
        </p:xfrm>
        <a:graphic>
          <a:graphicData uri="http://schemas.openxmlformats.org/drawingml/2006/table">
            <a:tbl>
              <a:tblPr>
                <a:noFill/>
                <a:tableStyleId>{71419DC2-4A0F-4604-9438-7E4F93A1C94C}</a:tableStyleId>
              </a:tblPr>
              <a:tblGrid>
                <a:gridCol w="86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不加權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加權25%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加權50%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加權75%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加權100%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合計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採計百分比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數學甲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253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74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110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480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26.86%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物 理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255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83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96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467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26.13%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化 學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262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67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7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430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24.06%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生 物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88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74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261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14.61%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數學乙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52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31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57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153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FF0000"/>
                          </a:solidFill>
                        </a:rPr>
                        <a:t>8.56%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歷 史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286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56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76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/>
                        <a:t>458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/>
                        <a:t>25.63%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地 理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116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184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10.30%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公民與社會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272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125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507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28.37%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國 文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661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69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262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31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494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1,517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84.89%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英 文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622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95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328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48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394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1,487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</a:rPr>
                        <a:t>83.21%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數學A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40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17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83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4.64%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數學B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95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165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9.23%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社 會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123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6.88%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自 然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24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5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54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3.02%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08415E"/>
                          </a:solidFill>
                        </a:rPr>
                        <a:t>術 科</a:t>
                      </a:r>
                      <a:endParaRPr sz="1200">
                        <a:solidFill>
                          <a:srgbClr val="08415E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6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0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1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38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/>
                        <a:t>48</a:t>
                      </a:r>
                      <a:endParaRPr sz="12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/>
                        <a:t>2.69%</a:t>
                      </a:r>
                      <a:endParaRPr sz="12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9699C072-B492-C33B-4B6A-A1B38ECA205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重點科目組合與最低標準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35"/>
          <p:cNvGraphicFramePr/>
          <p:nvPr/>
        </p:nvGraphicFramePr>
        <p:xfrm>
          <a:off x="252909" y="1162836"/>
          <a:ext cx="7301100" cy="3580950"/>
        </p:xfrm>
        <a:graphic>
          <a:graphicData uri="http://schemas.openxmlformats.org/drawingml/2006/table">
            <a:tbl>
              <a:tblPr firstRow="1" bandRow="1">
                <a:noFill/>
                <a:tableStyleId>{90B01C01-94B8-4F00-9A9F-8AAAC52E78F0}</a:tableStyleId>
              </a:tblPr>
              <a:tblGrid>
                <a:gridCol w="294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採計科目組合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採計科系數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招生名額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最低登記標準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公民、國文、英文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16</a:t>
                      </a:r>
                      <a:r>
                        <a:rPr lang="zh-TW" sz="1600"/>
                        <a:t>8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3,1</a:t>
                      </a:r>
                      <a:r>
                        <a:rPr lang="zh-TW" sz="1600"/>
                        <a:t>31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49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歷史、國文、英文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1</a:t>
                      </a:r>
                      <a:r>
                        <a:rPr lang="zh-TW" sz="1600"/>
                        <a:t>50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2</a:t>
                      </a:r>
                      <a:r>
                        <a:rPr lang="zh-TW" sz="1600" u="none" strike="noStrike" cap="none"/>
                        <a:t>,</a:t>
                      </a:r>
                      <a:r>
                        <a:rPr lang="zh-TW" sz="1600"/>
                        <a:t>780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5</a:t>
                      </a:r>
                      <a:r>
                        <a:rPr lang="zh-TW" sz="1600"/>
                        <a:t>2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 u="none" strike="noStrike" cap="none"/>
                        <a:t>數甲、物理、化學、國文、</a:t>
                      </a:r>
                      <a:br>
                        <a:rPr lang="zh-TW" sz="1600" u="none" strike="noStrike" cap="none"/>
                      </a:br>
                      <a:r>
                        <a:rPr lang="zh-TW" sz="1600" u="none" strike="noStrike" cap="none"/>
                        <a:t>英文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1</a:t>
                      </a:r>
                      <a:r>
                        <a:rPr lang="zh-TW" sz="1600"/>
                        <a:t>15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2,</a:t>
                      </a:r>
                      <a:r>
                        <a:rPr lang="zh-TW" sz="1600"/>
                        <a:t>148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58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 u="none" strike="noStrike" cap="none"/>
                        <a:t>數甲、國文、英文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92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1</a:t>
                      </a:r>
                      <a:r>
                        <a:rPr lang="zh-TW" sz="1600" u="none" strike="noStrike" cap="none"/>
                        <a:t>,</a:t>
                      </a:r>
                      <a:r>
                        <a:rPr lang="zh-TW" sz="1600"/>
                        <a:t>7</a:t>
                      </a:r>
                      <a:r>
                        <a:rPr lang="zh-TW" sz="1600" u="none" strike="noStrike" cap="none"/>
                        <a:t>2</a:t>
                      </a:r>
                      <a:r>
                        <a:rPr lang="zh-TW" sz="1600"/>
                        <a:t>5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37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</a:rPr>
                        <a:t>數乙、國文、英文</a:t>
                      </a: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73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1</a:t>
                      </a:r>
                      <a:r>
                        <a:rPr lang="zh-TW" sz="1600" u="none" strike="noStrike" cap="none"/>
                        <a:t>,</a:t>
                      </a:r>
                      <a:r>
                        <a:rPr lang="zh-TW" sz="1600"/>
                        <a:t>698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37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8D010FD-F9B4-C676-52E4-D4DC0BF73E7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重點科目組合與最低標準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0" name="Google Shape;190;p36"/>
          <p:cNvGraphicFramePr/>
          <p:nvPr/>
        </p:nvGraphicFramePr>
        <p:xfrm>
          <a:off x="261109" y="1138211"/>
          <a:ext cx="7316075" cy="3604050"/>
        </p:xfrm>
        <a:graphic>
          <a:graphicData uri="http://schemas.openxmlformats.org/drawingml/2006/table">
            <a:tbl>
              <a:tblPr firstRow="1" bandRow="1">
                <a:noFill/>
                <a:tableStyleId>{90B01C01-94B8-4F00-9A9F-8AAAC52E78F0}</a:tableStyleId>
              </a:tblPr>
              <a:tblGrid>
                <a:gridCol w="296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採計科目組合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採計科系數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招生名額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最低登記標準</a:t>
                      </a:r>
                      <a:endParaRPr sz="14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生物、國文、英文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68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1,011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46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公民、國文、社會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6</a:t>
                      </a:r>
                      <a:r>
                        <a:rPr lang="zh-TW" sz="1600" u="none" strike="noStrike" cap="none"/>
                        <a:t>2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9</a:t>
                      </a:r>
                      <a:r>
                        <a:rPr lang="zh-TW" sz="1600"/>
                        <a:t>64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6</a:t>
                      </a:r>
                      <a:r>
                        <a:rPr lang="zh-TW" sz="1600"/>
                        <a:t>1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公民、國文、英文、數B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59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1,1</a:t>
                      </a:r>
                      <a:r>
                        <a:rPr lang="zh-TW" sz="1600"/>
                        <a:t>75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55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數甲、物理、化學、英文</a:t>
                      </a:r>
                      <a:endParaRPr sz="16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59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9</a:t>
                      </a:r>
                      <a:r>
                        <a:rPr lang="zh-TW" sz="1600"/>
                        <a:t>74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36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歷史、公民、國文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45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strike="noStrike" cap="none"/>
                        <a:t>92</a:t>
                      </a:r>
                      <a:r>
                        <a:rPr lang="zh-TW" sz="1600"/>
                        <a:t>6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61</a:t>
                      </a:r>
                      <a:endParaRPr sz="16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8FD4A523-920E-E1F6-1EFE-705DE713F2AD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第四步：同分參酌比序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7"/>
          <p:cNvSpPr txBox="1"/>
          <p:nvPr/>
        </p:nvSpPr>
        <p:spPr>
          <a:xfrm>
            <a:off x="111100" y="956925"/>
            <a:ext cx="6846300" cy="21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採計科目加權後總成績相同時，依同分參酌順序逐科以 </a:t>
            </a:r>
            <a:r>
              <a:rPr lang="zh-TW" sz="22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60級分制</a:t>
            </a: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(術科考試以百分制)比較成績。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若比較至最後一科仍同分時，再依同分參酌順序逐科以</a:t>
            </a:r>
            <a:r>
              <a:rPr lang="zh-TW" sz="22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「換算級分前之實得分數」</a:t>
            </a:r>
            <a:r>
              <a:rPr lang="zh-TW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比較成績。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若所有參酌科目比完仍有同分考生，則一併錄取。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159300" y="3091425"/>
            <a:ext cx="288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註：志願序不影響錄取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7"/>
          <p:cNvSpPr/>
          <p:nvPr/>
        </p:nvSpPr>
        <p:spPr>
          <a:xfrm>
            <a:off x="232725" y="3652170"/>
            <a:ext cx="3174600" cy="11127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學測申請落點重</a:t>
            </a:r>
            <a:r>
              <a:rPr lang="zh-TW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精算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分科分發落點重</a:t>
            </a:r>
            <a:r>
              <a:rPr lang="zh-TW" sz="2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</a:t>
            </a:r>
            <a:endParaRPr sz="1400" b="1" i="0" u="none" strike="noStrike" cap="none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2430757-86C0-0844-C50A-8B1537D9753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159300" y="57948"/>
            <a:ext cx="85206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第五步：加分優待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>
            <a:off x="100625" y="782600"/>
            <a:ext cx="71184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 b="1">
                <a:solidFill>
                  <a:srgbClr val="FEE16C"/>
                </a:solidFill>
              </a:rPr>
              <a:t>特種生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(非普通生)在採計加權總分之外，另能加上</a:t>
            </a:r>
            <a:r>
              <a:rPr lang="zh-TW" sz="2200" b="1">
                <a:solidFill>
                  <a:srgbClr val="FEE16C"/>
                </a:solidFill>
              </a:rPr>
              <a:t>優待分數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為其總分。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以各校系採計科目的原始總分(不含術科)，乘以「</a:t>
            </a:r>
            <a:r>
              <a:rPr lang="zh-TW" sz="2200" b="1">
                <a:solidFill>
                  <a:srgbClr val="FEE16C"/>
                </a:solidFill>
              </a:rPr>
              <a:t>特種生優待比例一覽表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」規定的</a:t>
            </a:r>
            <a:r>
              <a:rPr lang="zh-TW" sz="2200" b="1">
                <a:solidFill>
                  <a:srgbClr val="FEE16C"/>
                </a:solidFill>
              </a:rPr>
              <a:t>優待比例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為其優待分數。</a:t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特種生需先經分發會</a:t>
            </a:r>
            <a:r>
              <a:rPr lang="zh-TW" sz="2200" b="1">
                <a:solidFill>
                  <a:srgbClr val="FEE16C"/>
                </a:solidFill>
              </a:rPr>
              <a:t>審定資格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，包括「</a:t>
            </a:r>
            <a:r>
              <a:rPr lang="zh-TW" sz="2200" b="1">
                <a:solidFill>
                  <a:srgbClr val="FEE16C"/>
                </a:solidFill>
              </a:rPr>
              <a:t>蒙藏生(25%)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>
                <a:solidFill>
                  <a:srgbClr val="FEE16C"/>
                </a:solidFill>
              </a:rPr>
              <a:t>僑生(25%)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>
                <a:solidFill>
                  <a:srgbClr val="FEE16C"/>
                </a:solidFill>
              </a:rPr>
              <a:t>原住民學生(10%~35%)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>
                <a:solidFill>
                  <a:srgbClr val="FEE16C"/>
                </a:solidFill>
              </a:rPr>
              <a:t>政府派外工作人員子女(10%~25%)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」、「</a:t>
            </a:r>
            <a:r>
              <a:rPr lang="zh-TW" sz="2200" b="1">
                <a:solidFill>
                  <a:srgbClr val="FEE16C"/>
                </a:solidFill>
              </a:rPr>
              <a:t>境外優秀科技人才子女(10%~25%)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」及「</a:t>
            </a:r>
            <a:r>
              <a:rPr lang="zh-TW" sz="2200" b="1">
                <a:solidFill>
                  <a:srgbClr val="FEE16C"/>
                </a:solidFill>
              </a:rPr>
              <a:t>退伍軍人(含替代役) (最高25%) </a:t>
            </a:r>
            <a:r>
              <a:rPr lang="zh-TW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」等六種。</a:t>
            </a:r>
            <a:endParaRPr sz="2200"/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59839940-ADDC-ACD0-9E10-410982D7AB6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– PART 2 –</a:t>
            </a:r>
            <a:endParaRPr sz="4400" b="1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了解分科測驗數據變化</a:t>
            </a:r>
            <a:endParaRPr sz="4400" b="1">
              <a:solidFill>
                <a:srgbClr val="FF9900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50245588-2D36-54C6-8A31-E66DAFED6DD5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153749" y="2865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注意報考人數與招生名額變化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40"/>
          <p:cNvGraphicFramePr/>
          <p:nvPr>
            <p:extLst>
              <p:ext uri="{D42A27DB-BD31-4B8C-83A1-F6EECF244321}">
                <p14:modId xmlns:p14="http://schemas.microsoft.com/office/powerpoint/2010/main" val="4100429677"/>
              </p:ext>
            </p:extLst>
          </p:nvPr>
        </p:nvGraphicFramePr>
        <p:xfrm>
          <a:off x="213989" y="1173692"/>
          <a:ext cx="6122550" cy="31281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81AFFF"/>
                    </a:gs>
                    <a:gs pos="35000">
                      <a:srgbClr val="A6C5FF"/>
                    </a:gs>
                    <a:gs pos="100000">
                      <a:srgbClr val="DBE5FF"/>
                    </a:gs>
                  </a:gsLst>
                  <a:lin ang="16200038" scaled="0"/>
                </a:gradFill>
                <a:tableStyleId>{E44E1F03-CC71-4108-BF3A-B745071421BE}</a:tableStyleId>
              </a:tblPr>
              <a:tblGrid>
                <a:gridCol w="137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800" b="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報考人數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29,086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42,257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(+13,171)</a:t>
                      </a:r>
                      <a:endParaRPr sz="18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42,141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</a:rPr>
                        <a:t>(-116)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39,190</a:t>
                      </a:r>
                      <a:endParaRPr sz="1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</a:rPr>
                        <a:t>(-2,951)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填志願人數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25,297</a:t>
                      </a:r>
                      <a:endParaRPr sz="1800" b="0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37,797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(+12,500)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37,069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(-728)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</a:rPr>
                        <a:t>35,000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</a:rPr>
                        <a:t>(預估)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招生名額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(含回流)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39,350</a:t>
                      </a:r>
                      <a:endParaRPr sz="1800" b="0" i="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42,479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(+3,129)</a:t>
                      </a:r>
                      <a:endParaRPr sz="1800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37,264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</a:rPr>
                        <a:t>(-5,215)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33,381</a:t>
                      </a:r>
                      <a:endParaRPr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</a:rPr>
                        <a:t>(-3,883)</a:t>
                      </a:r>
                      <a:endParaRPr sz="1800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1CEF0AC-DDDA-1832-A2DE-F4405B3F566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88DF3B-52C2-BE0B-41F7-99A9C7F57A98}"/>
              </a:ext>
            </a:extLst>
          </p:cNvPr>
          <p:cNvSpPr txBox="1"/>
          <p:nvPr/>
        </p:nvSpPr>
        <p:spPr>
          <a:xfrm>
            <a:off x="6441439" y="1853122"/>
            <a:ext cx="248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報考人數與招生名額呈現雙減趨勢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落點準確率降低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153749" y="2865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回流後名額差異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 txBox="1"/>
          <p:nvPr/>
        </p:nvSpPr>
        <p:spPr>
          <a:xfrm>
            <a:off x="153753" y="3633852"/>
            <a:ext cx="293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資料來源：整理自大考中心網站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2" name="Google Shape;222;p41"/>
          <p:cNvGraphicFramePr/>
          <p:nvPr/>
        </p:nvGraphicFramePr>
        <p:xfrm>
          <a:off x="249157" y="1216927"/>
          <a:ext cx="5541800" cy="21628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38" scaled="0"/>
                </a:gradFill>
                <a:tableStyleId>{F1A09677-8321-40E5-ADC1-1A8BE94FDF91}</a:tableStyleId>
              </a:tblPr>
              <a:tblGrid>
                <a:gridCol w="277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213D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學校</a:t>
                      </a:r>
                      <a:endParaRPr sz="2400" b="0" u="none" strike="noStrike" cap="none">
                        <a:solidFill>
                          <a:srgbClr val="213D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213D3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名額</a:t>
                      </a:r>
                      <a:endParaRPr sz="2400" b="0" u="none" strike="noStrike" cap="none">
                        <a:solidFill>
                          <a:srgbClr val="213D3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國立大學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/>
                        <a:t>15,980</a:t>
                      </a: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(-1,705)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私立大學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/>
                        <a:t>17,401</a:t>
                      </a: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(-2,178)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總計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/>
                        <a:t>33,381</a:t>
                      </a:r>
                      <a:r>
                        <a:rPr lang="zh-TW" sz="2400">
                          <a:solidFill>
                            <a:srgbClr val="FF0000"/>
                          </a:solidFill>
                        </a:rPr>
                        <a:t>(-3,883)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AE04DAC-F005-7627-16D0-547BF94EAE0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153750" y="193550"/>
            <a:ext cx="85206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9"/>
              <a:buNone/>
            </a:pPr>
            <a:r>
              <a:rPr lang="zh-TW" sz="3200">
                <a:solidFill>
                  <a:srgbClr val="FFFFFF"/>
                </a:solidFill>
              </a:rPr>
              <a:t>114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重點學校招生名額變化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8" name="Google Shape;228;p42"/>
          <p:cNvGraphicFramePr/>
          <p:nvPr/>
        </p:nvGraphicFramePr>
        <p:xfrm>
          <a:off x="171282" y="1139077"/>
          <a:ext cx="3201975" cy="349512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00" scaled="0"/>
                </a:gradFill>
                <a:tableStyleId>{F1A09677-8321-40E5-ADC1-1A8BE94FDF91}</a:tableStyleId>
              </a:tblPr>
              <a:tblGrid>
                <a:gridCol w="191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學校名稱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名額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國立臺灣大學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1,427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(-48)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國立清華大學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529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(-82)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國立陽明交通大學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534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(-77)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國立成功大學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1,367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(-23)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國立政治大學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1,047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(-81)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國立臺灣師範大學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582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(-31)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國立中興大學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831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(-77)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國立中央大學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572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(-106)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國立中山大學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443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(-28)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/>
                        <a:t>國立中正大學</a:t>
                      </a:r>
                      <a:endParaRPr sz="17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712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(-86)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9" name="Google Shape;229;p42"/>
          <p:cNvGraphicFramePr/>
          <p:nvPr/>
        </p:nvGraphicFramePr>
        <p:xfrm>
          <a:off x="3373257" y="1139064"/>
          <a:ext cx="3201975" cy="349515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DD5E1"/>
                    </a:gs>
                    <a:gs pos="35000">
                      <a:srgbClr val="D2E1E7"/>
                    </a:gs>
                    <a:gs pos="100000">
                      <a:srgbClr val="ECF3F6"/>
                    </a:gs>
                  </a:gsLst>
                  <a:lin ang="16200038" scaled="0"/>
                </a:gradFill>
                <a:tableStyleId>{F1A09677-8321-40E5-ADC1-1A8BE94FDF91}</a:tableStyleId>
              </a:tblPr>
              <a:tblGrid>
                <a:gridCol w="163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學校名稱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名額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中國文化大學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1,294</a:t>
                      </a:r>
                      <a:r>
                        <a:rPr lang="zh-TW" sz="1700">
                          <a:solidFill>
                            <a:srgbClr val="0000FF"/>
                          </a:solidFill>
                        </a:rPr>
                        <a:t>(+29)</a:t>
                      </a:r>
                      <a:endParaRPr sz="17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淡江大學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1,723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(-86)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輔仁大學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1,416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(-154)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東海大學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1,004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(-155)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元智</a:t>
                      </a: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>
                          <a:solidFill>
                            <a:srgbClr val="000000"/>
                          </a:solidFill>
                        </a:rPr>
                        <a:t>437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(-123)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銘傳大學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1,170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(-255)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東吳大學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1,091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(-123)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實踐大學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625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(-240)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逢甲</a:t>
                      </a: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711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(-139)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700"/>
                        <a:t>中原</a:t>
                      </a:r>
                      <a:r>
                        <a:rPr lang="zh-TW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大學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700"/>
                        <a:t>567</a:t>
                      </a:r>
                      <a:r>
                        <a:rPr lang="zh-TW" sz="1700">
                          <a:solidFill>
                            <a:srgbClr val="FF0000"/>
                          </a:solidFill>
                        </a:rPr>
                        <a:t>(-88)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89BD58B-8CEE-08CC-0FA1-A53EBE7E95F1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138875" y="119900"/>
            <a:ext cx="79674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3100">
                <a:solidFill>
                  <a:srgbClr val="FFFFFF"/>
                </a:solidFill>
              </a:rPr>
              <a:t>114年分科五標</a:t>
            </a:r>
            <a:r>
              <a:rPr lang="zh-TW" sz="2300">
                <a:solidFill>
                  <a:srgbClr val="FFFFFF"/>
                </a:solidFill>
              </a:rPr>
              <a:t>(括弧為變動)</a:t>
            </a:r>
            <a:endParaRPr sz="2300">
              <a:solidFill>
                <a:srgbClr val="FFFFFF"/>
              </a:solidFill>
            </a:endParaRPr>
          </a:p>
        </p:txBody>
      </p:sp>
      <p:graphicFrame>
        <p:nvGraphicFramePr>
          <p:cNvPr id="235" name="Google Shape;235;p43"/>
          <p:cNvGraphicFramePr/>
          <p:nvPr>
            <p:extLst>
              <p:ext uri="{D42A27DB-BD31-4B8C-83A1-F6EECF244321}">
                <p14:modId xmlns:p14="http://schemas.microsoft.com/office/powerpoint/2010/main" val="813795233"/>
              </p:ext>
            </p:extLst>
          </p:nvPr>
        </p:nvGraphicFramePr>
        <p:xfrm>
          <a:off x="272750" y="841672"/>
          <a:ext cx="6222150" cy="4251600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103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科目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頂標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前標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均標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後標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底標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數甲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46</a:t>
                      </a:r>
                      <a:r>
                        <a:rPr lang="zh-TW" sz="150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5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39</a:t>
                      </a:r>
                      <a:r>
                        <a:rPr lang="zh-TW" sz="150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5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27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16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11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08415E"/>
                          </a:solidFill>
                        </a:rPr>
                        <a:t>數乙</a:t>
                      </a:r>
                      <a:endParaRPr sz="1500" u="none" strike="noStrike" cap="none">
                        <a:solidFill>
                          <a:srgbClr val="08415E"/>
                        </a:solidFill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52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44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30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18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12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化學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50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44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32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21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15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b="0" u="none" strike="noStrike" cap="none" dirty="0">
                          <a:solidFill>
                            <a:srgbClr val="08415E"/>
                          </a:solidFill>
                        </a:rPr>
                        <a:t>物理</a:t>
                      </a:r>
                      <a:endParaRPr sz="1500" b="0" u="none" strike="noStrike" cap="none" dirty="0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b="0" dirty="0">
                          <a:solidFill>
                            <a:srgbClr val="212529"/>
                          </a:solidFill>
                        </a:rPr>
                        <a:t>52</a:t>
                      </a:r>
                      <a:r>
                        <a:rPr lang="zh-TW" sz="1500" b="0" dirty="0">
                          <a:solidFill>
                            <a:srgbClr val="0000FF"/>
                          </a:solidFill>
                        </a:rPr>
                        <a:t>(+4)</a:t>
                      </a:r>
                      <a:endParaRPr sz="1500" b="0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b="0" dirty="0">
                          <a:solidFill>
                            <a:srgbClr val="212529"/>
                          </a:solidFill>
                        </a:rPr>
                        <a:t>44</a:t>
                      </a:r>
                      <a:r>
                        <a:rPr lang="zh-TW" sz="1500" b="0" dirty="0">
                          <a:solidFill>
                            <a:srgbClr val="0000FF"/>
                          </a:solidFill>
                        </a:rPr>
                        <a:t>(+3)</a:t>
                      </a:r>
                      <a:endParaRPr sz="1500" b="0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b="0" dirty="0">
                          <a:solidFill>
                            <a:srgbClr val="212529"/>
                          </a:solidFill>
                        </a:rPr>
                        <a:t>31</a:t>
                      </a:r>
                      <a:r>
                        <a:rPr lang="zh-TW" sz="1500" b="0" dirty="0">
                          <a:solidFill>
                            <a:srgbClr val="0000FF"/>
                          </a:solidFill>
                        </a:rPr>
                        <a:t>(+3)</a:t>
                      </a:r>
                      <a:endParaRPr sz="1500" b="0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b="0" dirty="0">
                          <a:solidFill>
                            <a:srgbClr val="212529"/>
                          </a:solidFill>
                        </a:rPr>
                        <a:t>20</a:t>
                      </a:r>
                      <a:r>
                        <a:rPr lang="zh-TW" sz="1500" b="0" dirty="0">
                          <a:solidFill>
                            <a:srgbClr val="0000FF"/>
                          </a:solidFill>
                        </a:rPr>
                        <a:t>(+2)</a:t>
                      </a:r>
                      <a:endParaRPr sz="1500" b="0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b="0" dirty="0">
                          <a:solidFill>
                            <a:srgbClr val="212529"/>
                          </a:solidFill>
                        </a:rPr>
                        <a:t>15</a:t>
                      </a:r>
                      <a:r>
                        <a:rPr lang="zh-TW" sz="1500" b="0" dirty="0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500" b="0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生物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53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47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35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25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(-3)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21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歷史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50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45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38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32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27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地理</a:t>
                      </a:r>
                      <a:endParaRPr sz="15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53</a:t>
                      </a:r>
                      <a:r>
                        <a:rPr lang="zh-TW" sz="1500">
                          <a:solidFill>
                            <a:srgbClr val="0000FF"/>
                          </a:solidFill>
                        </a:rPr>
                        <a:t>(+2)</a:t>
                      </a:r>
                      <a:endParaRPr sz="15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47</a:t>
                      </a:r>
                      <a:endParaRPr sz="1500">
                        <a:solidFill>
                          <a:srgbClr val="212529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39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31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26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8415E"/>
                          </a:solidFill>
                        </a:rPr>
                        <a:t>公民</a:t>
                      </a:r>
                      <a:endParaRPr sz="1500" u="none" strike="noStrike" cap="none">
                        <a:solidFill>
                          <a:srgbClr val="08415E"/>
                        </a:solidFill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3C5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50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45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37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(-2)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212529"/>
                          </a:solidFill>
                        </a:rPr>
                        <a:t>30</a:t>
                      </a:r>
                      <a:r>
                        <a:rPr lang="zh-TW" sz="150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dirty="0">
                          <a:solidFill>
                            <a:srgbClr val="212529"/>
                          </a:solidFill>
                        </a:rPr>
                        <a:t>24</a:t>
                      </a:r>
                      <a:r>
                        <a:rPr lang="zh-TW" sz="1500" dirty="0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5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2D4C06EA-9DCE-CF1D-9D16-69AF21661CC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– PART 1 –</a:t>
            </a:r>
            <a:endParaRPr sz="4400" b="1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分發入學規則介紹</a:t>
            </a:r>
            <a:endParaRPr sz="3400"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CEB2807F-2FEC-EE9E-19CF-D08A64F712F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數甲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2" name="Google Shape;242;p44"/>
          <p:cNvGraphicFramePr/>
          <p:nvPr/>
        </p:nvGraphicFramePr>
        <p:xfrm>
          <a:off x="287625" y="10558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46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16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" name="Google Shape;243;p44"/>
          <p:cNvSpPr/>
          <p:nvPr/>
        </p:nvSpPr>
        <p:spPr>
          <a:xfrm>
            <a:off x="3813154" y="3557112"/>
            <a:ext cx="2085000" cy="10611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了解不同年份的分數/百分比轉換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92994E6F-81D9-539C-978C-CA18960E4C1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數甲11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5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0" name="Google Shape;250;p45"/>
          <p:cNvGraphicFramePr/>
          <p:nvPr>
            <p:extLst>
              <p:ext uri="{D42A27DB-BD31-4B8C-83A1-F6EECF244321}">
                <p14:modId xmlns:p14="http://schemas.microsoft.com/office/powerpoint/2010/main" val="3536439104"/>
              </p:ext>
            </p:extLst>
          </p:nvPr>
        </p:nvGraphicFramePr>
        <p:xfrm>
          <a:off x="229375" y="870420"/>
          <a:ext cx="6231800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60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134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0.71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212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0.95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205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0.82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 dirty="0"/>
                        <a:t>55</a:t>
                      </a:r>
                      <a:endParaRPr sz="1800" u="none" strike="noStrike" cap="none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613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2.76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638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</a:t>
                      </a:r>
                      <a:r>
                        <a:rPr lang="zh-TW" sz="1800"/>
                        <a:t>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1,146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5.16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1,293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5.19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2,438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10.98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2,498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10.02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sym typeface="Arial"/>
                        </a:rPr>
                        <a:t>3,104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sym typeface="Arial"/>
                        </a:rPr>
                        <a:t>13.98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sym typeface="Arial"/>
                        </a:rPr>
                        <a:t>3,192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zh-TW" sz="1800" b="1" i="0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sym typeface="Arial"/>
                        </a:rPr>
                        <a:t>12.81</a:t>
                      </a:r>
                      <a:endParaRPr sz="1800" b="1" i="0" u="none" strike="noStrike" cap="none" dirty="0">
                        <a:solidFill>
                          <a:srgbClr val="0000FF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</a:t>
                      </a:r>
                      <a:r>
                        <a:rPr lang="zh-TW" sz="1800"/>
                        <a:t>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3,870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17.43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4,485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</a:t>
                      </a:r>
                      <a:r>
                        <a:rPr lang="zh-TW" sz="1800"/>
                        <a:t>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6,509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29.31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7,500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30.1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 dirty="0">
                          <a:solidFill>
                            <a:srgbClr val="0000FF"/>
                          </a:solidFill>
                        </a:rPr>
                        <a:t>30</a:t>
                      </a:r>
                      <a:endParaRPr sz="1800" b="1" u="none" strike="noStrike" cap="none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9,790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44.08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9,802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39.33</a:t>
                      </a:r>
                      <a:endParaRPr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D8037BD-F37C-57A9-1624-C5867B5695A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數甲11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6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46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5"/>
            <a:ext cx="6359324" cy="400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E687C2-236F-76ED-5311-573C0F245710}"/>
              </a:ext>
            </a:extLst>
          </p:cNvPr>
          <p:cNvSpPr/>
          <p:nvPr/>
        </p:nvSpPr>
        <p:spPr>
          <a:xfrm>
            <a:off x="3556000" y="1334796"/>
            <a:ext cx="2962512" cy="2495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49C9B9B-2926-C02F-9167-6459B9DA90D5}"/>
              </a:ext>
            </a:extLst>
          </p:cNvPr>
          <p:cNvCxnSpPr/>
          <p:nvPr/>
        </p:nvCxnSpPr>
        <p:spPr>
          <a:xfrm flipH="1">
            <a:off x="4938632" y="2021840"/>
            <a:ext cx="40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5F3A7C-3D2B-2108-A991-2BE83518F98E}"/>
              </a:ext>
            </a:extLst>
          </p:cNvPr>
          <p:cNvSpPr txBox="1"/>
          <p:nvPr/>
        </p:nvSpPr>
        <p:spPr>
          <a:xfrm>
            <a:off x="4885482" y="2353312"/>
            <a:ext cx="184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報考人數減少影響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7DEDDE9-BBEF-CBB5-D4E9-F6985B0E779D}"/>
              </a:ext>
            </a:extLst>
          </p:cNvPr>
          <p:cNvSpPr txBox="1"/>
          <p:nvPr/>
        </p:nvSpPr>
        <p:spPr>
          <a:xfrm>
            <a:off x="937110" y="3398540"/>
            <a:ext cx="196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頂標、前標略高於去年，但今年考生減少</a:t>
            </a:r>
          </a:p>
        </p:txBody>
      </p:sp>
      <p:sp>
        <p:nvSpPr>
          <p:cNvPr id="9" name="Google Shape;348;p30">
            <a:extLst>
              <a:ext uri="{FF2B5EF4-FFF2-40B4-BE49-F238E27FC236}">
                <a16:creationId xmlns:a16="http://schemas.microsoft.com/office/drawing/2014/main" id="{06D0546D-AA90-369D-997E-EAFC88C8B55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</a:t>
            </a:r>
            <a:r>
              <a:rPr lang="zh-TW" sz="4000">
                <a:solidFill>
                  <a:srgbClr val="FFFFFF"/>
                </a:solidFill>
              </a:rPr>
              <a:t>乙114級分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7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7" title="圖表"/>
          <p:cNvPicPr preferRelativeResize="0"/>
          <p:nvPr/>
        </p:nvPicPr>
        <p:blipFill rotWithShape="1">
          <a:blip r:embed="rId4">
            <a:alphaModFix/>
          </a:blip>
          <a:srcRect l="2278" t="8699" r="1177" b="3873"/>
          <a:stretch/>
        </p:blipFill>
        <p:spPr>
          <a:xfrm>
            <a:off x="250925" y="1003325"/>
            <a:ext cx="7043176" cy="39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296586D-A8AA-3741-C692-A4134FFF9733}"/>
              </a:ext>
            </a:extLst>
          </p:cNvPr>
          <p:cNvSpPr txBox="1"/>
          <p:nvPr/>
        </p:nvSpPr>
        <p:spPr>
          <a:xfrm>
            <a:off x="7385727" y="1869440"/>
            <a:ext cx="1595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</a:rPr>
              <a:t>數乙第一年納入分科，僅能概估其影響。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738CF4A2-D184-B34D-8B38-4DE3B5188DC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—物理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p48"/>
          <p:cNvGraphicFramePr/>
          <p:nvPr>
            <p:extLst>
              <p:ext uri="{D42A27DB-BD31-4B8C-83A1-F6EECF244321}">
                <p14:modId xmlns:p14="http://schemas.microsoft.com/office/powerpoint/2010/main" val="2416248648"/>
              </p:ext>
            </p:extLst>
          </p:nvPr>
        </p:nvGraphicFramePr>
        <p:xfrm>
          <a:off x="287625" y="13606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 dirty="0"/>
                        <a:t>14</a:t>
                      </a:r>
                      <a:endParaRPr sz="1800" u="none" strike="noStrike" cap="none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BCD02BFB-B6D7-699E-22F3-2205BB68B0A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物理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7" name="Google Shape;277;p49"/>
          <p:cNvGraphicFramePr/>
          <p:nvPr/>
        </p:nvGraphicFramePr>
        <p:xfrm>
          <a:off x="229375" y="870420"/>
          <a:ext cx="6225250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60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191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0.98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0.62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</a:t>
                      </a:r>
                      <a:r>
                        <a:rPr lang="zh-TW" sz="1800"/>
                        <a:t>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369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1.89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416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1.91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528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2.7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56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551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2.53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</a:t>
                      </a:r>
                      <a:r>
                        <a:rPr lang="zh-TW" sz="1800"/>
                        <a:t>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759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3.88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925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4.25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</a:t>
                      </a:r>
                      <a:r>
                        <a:rPr lang="zh-TW" sz="1800"/>
                        <a:t>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1,315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6.72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1,684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7.74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1,911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9.77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50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1,985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0000"/>
                          </a:solidFill>
                        </a:rPr>
                        <a:t>9.12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2,716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13.88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3,057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14.05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</a:t>
                      </a:r>
                      <a:r>
                        <a:rPr lang="zh-TW" sz="1800"/>
                        <a:t>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3,388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17.31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3,798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17.46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</a:t>
                      </a:r>
                      <a:r>
                        <a:rPr lang="zh-TW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5,173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26.43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5,950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27.35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E8E92F0-36F6-B80D-FBF5-946AD7E26D81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物理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0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50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5"/>
            <a:ext cx="6359326" cy="39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D489A5CE-CDD1-8277-F0C5-80B417A440CA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A2B17AC-CC1F-630D-82A9-D41E4E14D853}"/>
              </a:ext>
            </a:extLst>
          </p:cNvPr>
          <p:cNvSpPr txBox="1"/>
          <p:nvPr/>
        </p:nvSpPr>
        <p:spPr>
          <a:xfrm>
            <a:off x="792480" y="3068340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物理與去年難度翻轉，高分群人數較多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2AE02F-F2B8-18DA-B7DC-014C423F042F}"/>
              </a:ext>
            </a:extLst>
          </p:cNvPr>
          <p:cNvSpPr/>
          <p:nvPr/>
        </p:nvSpPr>
        <p:spPr>
          <a:xfrm>
            <a:off x="792480" y="3098800"/>
            <a:ext cx="2011680" cy="985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01E756-D917-A817-D440-768DDF217068}"/>
              </a:ext>
            </a:extLst>
          </p:cNvPr>
          <p:cNvSpPr/>
          <p:nvPr/>
        </p:nvSpPr>
        <p:spPr>
          <a:xfrm>
            <a:off x="4724400" y="1466188"/>
            <a:ext cx="1706880" cy="100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B38DDB6-75FE-B111-393D-0FB3722382EA}"/>
              </a:ext>
            </a:extLst>
          </p:cNvPr>
          <p:cNvSpPr txBox="1"/>
          <p:nvPr/>
        </p:nvSpPr>
        <p:spPr>
          <a:xfrm>
            <a:off x="4885483" y="2223333"/>
            <a:ext cx="184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報考人數減少影響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—化學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0" name="Google Shape;290;p51"/>
          <p:cNvGraphicFramePr/>
          <p:nvPr/>
        </p:nvGraphicFramePr>
        <p:xfrm>
          <a:off x="287625" y="13606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46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14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B026C93-906E-3F4D-6B0B-2331FB093A8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化學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7" name="Google Shape;297;p52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170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0.84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211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0.95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609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57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721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3.24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1,046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5.15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1,242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5.58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2,422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11.92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2,686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12.06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42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6,154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30.28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6,236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28.00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9,219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45.36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36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9,461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42.48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28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12,307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60.55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12,276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55.12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14,716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72.4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14,785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66.38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17,090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84.08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17,408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78.16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3BA81E4E-5C43-3D29-3C33-2491A2F155E5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 dirty="0">
                <a:solidFill>
                  <a:srgbClr val="FFFFFF"/>
                </a:solidFill>
              </a:rPr>
              <a:t>化學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 dirty="0">
                <a:solidFill>
                  <a:srgbClr val="FFFFFF"/>
                </a:solidFill>
              </a:rPr>
              <a:t>4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 dirty="0">
                <a:solidFill>
                  <a:srgbClr val="FFFFFF"/>
                </a:solidFill>
              </a:rPr>
              <a:t>3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3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53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5"/>
            <a:ext cx="6359326" cy="39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A60570D-93E0-DDCA-A043-54637DCA2388}"/>
              </a:ext>
            </a:extLst>
          </p:cNvPr>
          <p:cNvSpPr txBox="1"/>
          <p:nvPr/>
        </p:nvSpPr>
        <p:spPr>
          <a:xfrm>
            <a:off x="822960" y="3110230"/>
            <a:ext cx="189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化學與去年差異不大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ED2D66F4-BB6A-5022-0A85-83222CACC016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27"/>
          <p:cNvGraphicFramePr/>
          <p:nvPr/>
        </p:nvGraphicFramePr>
        <p:xfrm>
          <a:off x="277141" y="1553246"/>
          <a:ext cx="6427250" cy="1833120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16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7/29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7/29-8/04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8/01-8/04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8/1</a:t>
                      </a:r>
                      <a:r>
                        <a:rPr lang="zh-TW" sz="2400" b="1">
                          <a:solidFill>
                            <a:srgbClr val="FFFFFF"/>
                          </a:solidFill>
                        </a:rPr>
                        <a:t>3</a:t>
                      </a:r>
                      <a:endParaRPr sz="2400" b="1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8/1</a:t>
                      </a:r>
                      <a:r>
                        <a:rPr lang="zh-TW" sz="2400" b="1">
                          <a:solidFill>
                            <a:schemeClr val="lt1"/>
                          </a:solidFill>
                        </a:rPr>
                        <a:t>3</a:t>
                      </a:r>
                      <a:r>
                        <a:rPr lang="zh-TW" sz="2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-8/1</a:t>
                      </a:r>
                      <a:r>
                        <a:rPr lang="zh-TW" sz="2400" b="1">
                          <a:solidFill>
                            <a:schemeClr val="lt1"/>
                          </a:solidFill>
                        </a:rPr>
                        <a:t>5</a:t>
                      </a:r>
                      <a:endParaRPr sz="2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成績公告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招生名額公告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繳交登記費&amp;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網路登記志願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分發錄取名單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公布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分發結果複查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zh-TW" sz="4400">
                <a:solidFill>
                  <a:srgbClr val="FFFFFF"/>
                </a:solidFill>
              </a:rPr>
              <a:t>5</a:t>
            </a: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分發入學重要時間點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791434AA-0EA3-14A5-7C46-4F76DAFE965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—生物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0" name="Google Shape;310;p54"/>
          <p:cNvGraphicFramePr/>
          <p:nvPr/>
        </p:nvGraphicFramePr>
        <p:xfrm>
          <a:off x="287625" y="13606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4C0D29A2-8330-FC4A-B1B8-984BE5CFF7E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生物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5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7" name="Google Shape;317;p55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115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0.86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126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391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2.91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2.75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823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6.13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843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6.03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1,371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10.22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1,445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10.33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2,360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17.59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2,441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17.45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2,601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19.39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2,802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20.03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4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7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3,490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26.02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3,510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25.09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zh-TW" sz="1800"/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4,318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32.19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4,474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31.98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4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4,878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36.36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5,132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36.69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E276B41-A6CD-8B14-6516-B08D3A655BD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生物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6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56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7"/>
            <a:ext cx="6359326" cy="3879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DDC339-CFF1-D6B9-032F-21E346BC6F11}"/>
              </a:ext>
            </a:extLst>
          </p:cNvPr>
          <p:cNvSpPr/>
          <p:nvPr/>
        </p:nvSpPr>
        <p:spPr>
          <a:xfrm>
            <a:off x="2605322" y="1493520"/>
            <a:ext cx="3805638" cy="1706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5B6E4A-587A-9137-B566-803AF7211BFF}"/>
              </a:ext>
            </a:extLst>
          </p:cNvPr>
          <p:cNvSpPr txBox="1"/>
          <p:nvPr/>
        </p:nvSpPr>
        <p:spPr>
          <a:xfrm>
            <a:off x="4614466" y="2892623"/>
            <a:ext cx="214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前標以下比去年略低</a:t>
            </a: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7E425C60-DAD0-A1B1-1F35-819077924F75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95D8D58-1B3D-0ECB-2346-F4AA40CAC3BC}"/>
              </a:ext>
            </a:extLst>
          </p:cNvPr>
          <p:cNvCxnSpPr/>
          <p:nvPr/>
        </p:nvCxnSpPr>
        <p:spPr>
          <a:xfrm flipH="1">
            <a:off x="3526392" y="2397760"/>
            <a:ext cx="40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—歷史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0" name="Google Shape;330;p57"/>
          <p:cNvGraphicFramePr/>
          <p:nvPr/>
        </p:nvGraphicFramePr>
        <p:xfrm>
          <a:off x="287625" y="13606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32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26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9C4BB88-90E5-E7FA-635D-A2378CEC4AF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歷史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8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7" name="Google Shape;337;p58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13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60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121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0.76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204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1.18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245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1.32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</a:t>
                      </a:r>
                      <a:r>
                        <a:rPr lang="zh-TW" sz="1800"/>
                        <a:t>4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928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5.37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1,144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6.17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3,041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17.61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3,390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18.29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42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6,401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31.07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6,446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34.77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9,019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52.23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9,739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52.54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12,345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71.49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12,404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66.91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29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14,499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83.96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14,206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76.64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16,243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94.06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16,141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87.07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839A6B58-158D-581D-8CB7-4E6B806059E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歷史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9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59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5"/>
            <a:ext cx="6359326" cy="39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0F1E74-96A9-81B1-116E-DD2DD2F489D3}"/>
              </a:ext>
            </a:extLst>
          </p:cNvPr>
          <p:cNvSpPr/>
          <p:nvPr/>
        </p:nvSpPr>
        <p:spPr>
          <a:xfrm>
            <a:off x="878122" y="2418080"/>
            <a:ext cx="2555958" cy="1706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1B7B341-9809-1586-B761-48AC7CCA577B}"/>
              </a:ext>
            </a:extLst>
          </p:cNvPr>
          <p:cNvSpPr txBox="1"/>
          <p:nvPr/>
        </p:nvSpPr>
        <p:spPr>
          <a:xfrm>
            <a:off x="2304200" y="3817183"/>
            <a:ext cx="124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今年難度高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58B8C59F-178B-5771-B986-6FEFEB78F1CC}"/>
              </a:ext>
            </a:extLst>
          </p:cNvPr>
          <p:cNvCxnSpPr/>
          <p:nvPr/>
        </p:nvCxnSpPr>
        <p:spPr>
          <a:xfrm flipH="1">
            <a:off x="2540872" y="2956560"/>
            <a:ext cx="40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48;p30">
            <a:extLst>
              <a:ext uri="{FF2B5EF4-FFF2-40B4-BE49-F238E27FC236}">
                <a16:creationId xmlns:a16="http://schemas.microsoft.com/office/drawing/2014/main" id="{E3194ABD-436F-A36F-5E0B-7B00CA3B42A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—地理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0" name="Google Shape;350;p60"/>
          <p:cNvGraphicFramePr/>
          <p:nvPr/>
        </p:nvGraphicFramePr>
        <p:xfrm>
          <a:off x="287625" y="13606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53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39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31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26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40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1BE281A-26B1-FA5D-B67E-82DE61AE3A7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地理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1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7" name="Google Shape;357;p61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60</a:t>
                      </a:r>
                      <a:endParaRPr sz="18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119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104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0.64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364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2.44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57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471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2.9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1,144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7.68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1,060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6.52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</a:t>
                      </a:r>
                      <a:r>
                        <a:rPr lang="zh-TW" sz="1800"/>
                        <a:t>2</a:t>
                      </a:r>
                      <a:endParaRPr sz="18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2,029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13.62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2,300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14.15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47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4,093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27.47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4,108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25.27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43</a:t>
                      </a:r>
                      <a:endParaRPr sz="1800" u="none" strike="noStrike" cap="none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5,905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39.64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6,241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38.39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38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8,194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55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8,071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49.65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10,750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72.16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10,718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65.93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28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12,784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85.81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12,377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78.35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FFF32FA-8AAC-874C-B504-8553B8DB516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地理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2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62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5"/>
            <a:ext cx="6359326" cy="3879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E1C0032-EFD4-B94A-4593-D5EB6FD6787A}"/>
              </a:ext>
            </a:extLst>
          </p:cNvPr>
          <p:cNvSpPr/>
          <p:nvPr/>
        </p:nvSpPr>
        <p:spPr>
          <a:xfrm>
            <a:off x="878122" y="3383280"/>
            <a:ext cx="1021798" cy="741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39A90B7-F392-9A5D-DCDB-2B9D922680A1}"/>
              </a:ext>
            </a:extLst>
          </p:cNvPr>
          <p:cNvSpPr txBox="1"/>
          <p:nvPr/>
        </p:nvSpPr>
        <p:spPr>
          <a:xfrm>
            <a:off x="845461" y="3383280"/>
            <a:ext cx="118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今年高分群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略多</a:t>
            </a:r>
          </a:p>
        </p:txBody>
      </p:sp>
      <p:sp>
        <p:nvSpPr>
          <p:cNvPr id="4" name="Google Shape;348;p30">
            <a:extLst>
              <a:ext uri="{FF2B5EF4-FFF2-40B4-BE49-F238E27FC236}">
                <a16:creationId xmlns:a16="http://schemas.microsoft.com/office/drawing/2014/main" id="{BA3C05B3-2330-A0D2-4B77-8CA881B9506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近年五標變化</a:t>
            </a:r>
            <a:r>
              <a:rPr lang="zh-TW" sz="4000">
                <a:solidFill>
                  <a:srgbClr val="FFFFFF"/>
                </a:solidFill>
              </a:rPr>
              <a:t>—公民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0" name="Google Shape;370;p63"/>
          <p:cNvGraphicFramePr/>
          <p:nvPr/>
        </p:nvGraphicFramePr>
        <p:xfrm>
          <a:off x="287625" y="1360638"/>
          <a:ext cx="5715000" cy="2018500"/>
        </p:xfrm>
        <a:graphic>
          <a:graphicData uri="http://schemas.openxmlformats.org/drawingml/2006/table">
            <a:tbl>
              <a:tblPr>
                <a:noFill/>
                <a:tableStyleId>{96468EAF-9E73-4738-8472-7521967E47D6}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學年度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213D35"/>
                          </a:solidFill>
                        </a:rPr>
                        <a:t>114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37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30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24</a:t>
                      </a:r>
                      <a:endParaRPr sz="180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113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52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39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25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2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112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111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51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48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41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33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/>
                        <a:t>27</a:t>
                      </a:r>
                      <a:endParaRPr sz="1800" u="none" strike="noStrike" cap="none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1FACE4B-78E2-D845-5759-3D3DB5A98BC3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分發入學基本規則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8"/>
          <p:cNvSpPr/>
          <p:nvPr/>
        </p:nvSpPr>
        <p:spPr>
          <a:xfrm>
            <a:off x="159300" y="1041825"/>
            <a:ext cx="5397900" cy="1174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400" b="1" i="0" u="none" strike="noStrike" cap="non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第1步</a:t>
            </a:r>
            <a:endParaRPr sz="1600" b="1" i="0" u="none" strike="noStrike" cap="none">
              <a:solidFill>
                <a:srgbClr val="3C8C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學測/英聽 檢定(</a:t>
            </a: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部份</a:t>
            </a: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校系)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8"/>
          <p:cNvSpPr/>
          <p:nvPr/>
        </p:nvSpPr>
        <p:spPr>
          <a:xfrm>
            <a:off x="159300" y="3237902"/>
            <a:ext cx="5397900" cy="1511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400" b="1" i="0" u="none" strike="noStrike" cap="non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第2步</a:t>
            </a:r>
            <a:endParaRPr sz="3400" b="1" i="0" u="none" strike="noStrike" cap="none">
              <a:solidFill>
                <a:srgbClr val="3C8C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按採計科目及加權篩選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同分者依同分參酌方式決定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/>
          <p:nvPr/>
        </p:nvSpPr>
        <p:spPr>
          <a:xfrm rot="5400000">
            <a:off x="2413978" y="2301342"/>
            <a:ext cx="888300" cy="85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117596B7-804A-5994-9884-02C6509F616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公民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4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p64"/>
          <p:cNvGraphicFramePr/>
          <p:nvPr/>
        </p:nvGraphicFramePr>
        <p:xfrm>
          <a:off x="229375" y="870420"/>
          <a:ext cx="6225225" cy="37544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2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4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11</a:t>
                      </a:r>
                      <a:r>
                        <a:rPr lang="zh-TW" sz="1600" b="1">
                          <a:solidFill>
                            <a:srgbClr val="213D35"/>
                          </a:solidFill>
                        </a:rPr>
                        <a:t>3</a:t>
                      </a: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年度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級分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累計人數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b="1" u="none" strike="noStrike" cap="none">
                          <a:solidFill>
                            <a:srgbClr val="213D35"/>
                          </a:solidFill>
                        </a:rPr>
                        <a:t>累積百分比(%)</a:t>
                      </a:r>
                      <a:endParaRPr sz="16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0.66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60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148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0.76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729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3.91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56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783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3.99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1,899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10.18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53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1,868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9.53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49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2,766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14.83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51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2,824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14.41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5,261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28.21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46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5,665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28.9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4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2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6,385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34.24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45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6,371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32.50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7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9,508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50.99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9,534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48.64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3</a:t>
                      </a: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</a:t>
                      </a:r>
                      <a:endParaRPr sz="1800" b="1" u="none" strike="noStrike" cap="none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12,226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65.57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12,129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61.88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lang="zh-TW" sz="1800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14,012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75.14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zh-TW" sz="1800"/>
                        <a:t>3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zh-TW" sz="1800"/>
                        <a:t>3,941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71.12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6289603-EA3D-259C-70DF-86D96DC041CE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公民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5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65" title="圖表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00" y="889325"/>
            <a:ext cx="6359326" cy="38793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E26401F-68CB-2343-9583-B59615E536DA}"/>
              </a:ext>
            </a:extLst>
          </p:cNvPr>
          <p:cNvSpPr txBox="1"/>
          <p:nvPr/>
        </p:nvSpPr>
        <p:spPr>
          <a:xfrm>
            <a:off x="4390946" y="3656423"/>
            <a:ext cx="236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難度增加、人數減少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811C7B4E-E9E4-8EBD-2A37-F58D676B680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國文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>
                <a:solidFill>
                  <a:srgbClr val="FFFFFF"/>
                </a:solidFill>
              </a:rPr>
              <a:t>4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>
                <a:solidFill>
                  <a:srgbClr val="FFFFFF"/>
                </a:solidFill>
              </a:rPr>
              <a:t>3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6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1" name="Google Shape;391;p66"/>
          <p:cNvGraphicFramePr/>
          <p:nvPr/>
        </p:nvGraphicFramePr>
        <p:xfrm>
          <a:off x="235950" y="914320"/>
          <a:ext cx="6218650" cy="3658500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6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7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sz="1600"/>
                        <a:t>114年度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113年度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級分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累計人數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累積百分比(%)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級分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累計人數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/>
                        <a:t>累積百分比(%)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221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0.61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0.63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578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1.6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712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1.81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1,330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3.68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1,565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3.98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2,603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7.2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3,290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8.36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4,311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11.92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5,641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14.34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6,549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18.11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50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8,688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22.09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9,212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25.47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48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12,353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31.4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12,175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33.67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46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16,090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/>
                        <a:t>40.9</a:t>
                      </a:r>
                      <a:endParaRPr sz="18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C5016DB8-1C65-B3E9-5720-DFA96B9FE7EA}"/>
              </a:ext>
            </a:extLst>
          </p:cNvPr>
          <p:cNvSpPr txBox="1"/>
          <p:nvPr/>
        </p:nvSpPr>
        <p:spPr>
          <a:xfrm>
            <a:off x="6542143" y="3926489"/>
            <a:ext cx="179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</a:rPr>
              <a:t>114</a:t>
            </a:r>
            <a:r>
              <a:rPr lang="zh-TW" altLang="en-US" sz="1800" b="1" dirty="0">
                <a:solidFill>
                  <a:schemeClr val="bg1"/>
                </a:solidFill>
              </a:rPr>
              <a:t>年分數略降，有向上空間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716EABF3-BEA5-ED28-099C-A866BFF66541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7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 dirty="0">
                <a:solidFill>
                  <a:srgbClr val="FFFFFF"/>
                </a:solidFill>
              </a:rPr>
              <a:t>英文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4000" dirty="0">
                <a:solidFill>
                  <a:srgbClr val="FFFFFF"/>
                </a:solidFill>
              </a:rPr>
              <a:t>4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級分vs.11</a:t>
            </a:r>
            <a:r>
              <a:rPr lang="zh-TW" sz="4000" dirty="0">
                <a:solidFill>
                  <a:srgbClr val="FFFFFF"/>
                </a:solidFill>
              </a:rPr>
              <a:t>3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4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7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8" name="Google Shape;398;p67"/>
          <p:cNvGraphicFramePr/>
          <p:nvPr>
            <p:extLst>
              <p:ext uri="{D42A27DB-BD31-4B8C-83A1-F6EECF244321}">
                <p14:modId xmlns:p14="http://schemas.microsoft.com/office/powerpoint/2010/main" val="3627580951"/>
              </p:ext>
            </p:extLst>
          </p:nvPr>
        </p:nvGraphicFramePr>
        <p:xfrm>
          <a:off x="235950" y="914320"/>
          <a:ext cx="6218675" cy="4061150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5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7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114年度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113年度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級分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累計人數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累積百分比(%)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級分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累計人數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累積百分比(%)</a:t>
                      </a:r>
                      <a:endParaRPr sz="160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265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0.73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60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0.72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881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2.43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820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2.08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1,858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5.13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56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1,777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4.51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3,165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8.73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2,994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7.59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53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4,001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11.04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52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4,467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11.33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FF0000"/>
                          </a:solidFill>
                        </a:rPr>
                        <a:t>51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5,654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15.6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6,123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15.53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FF0000"/>
                          </a:solidFill>
                        </a:rPr>
                        <a:t>49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7,400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20.42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48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7,737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19.62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47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9,171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25.31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46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FF0000"/>
                          </a:solidFill>
                        </a:rPr>
                        <a:t>9,466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24.01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45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10,792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29.78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11,152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28.29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11,624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32.08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42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/>
                        <a:t>12,764</a:t>
                      </a:r>
                      <a:endParaRPr sz="180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dirty="0"/>
                        <a:t>32.38</a:t>
                      </a:r>
                      <a:endParaRPr sz="1800" dirty="0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8A2E658C-AA0D-ABFD-3A43-0C238E34B67C}"/>
              </a:ext>
            </a:extLst>
          </p:cNvPr>
          <p:cNvSpPr txBox="1"/>
          <p:nvPr/>
        </p:nvSpPr>
        <p:spPr>
          <a:xfrm>
            <a:off x="6531274" y="4356923"/>
            <a:ext cx="214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中間考生向前後移動</a:t>
            </a:r>
          </a:p>
          <a:p>
            <a:endParaRPr lang="en-US" altLang="zh-TW" sz="1600" b="1" dirty="0">
              <a:solidFill>
                <a:schemeClr val="bg1"/>
              </a:solidFill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C8F3AB84-E0F9-7DFB-339A-17848C2E7ED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8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分科分發重點提醒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8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8"/>
          <p:cNvSpPr txBox="1"/>
          <p:nvPr/>
        </p:nvSpPr>
        <p:spPr>
          <a:xfrm>
            <a:off x="248525" y="1035750"/>
            <a:ext cx="7887600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1" dirty="0">
                <a:solidFill>
                  <a:srgbClr val="FFFFFF"/>
                </a:solidFill>
              </a:rPr>
              <a:t>114整體而言，各科級分分布變化較大。</a:t>
            </a:r>
            <a:endParaRPr sz="2000" b="1" dirty="0">
              <a:solidFill>
                <a:srgbClr val="FFFFFF"/>
              </a:solidFill>
            </a:endParaRPr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1" dirty="0">
                <a:solidFill>
                  <a:srgbClr val="FFFFFF"/>
                </a:solidFill>
              </a:rPr>
              <a:t>數甲、物理頂標近4年新高；化學頂標下降，二三類組前段學校錄取分數應會提升。</a:t>
            </a:r>
            <a:endParaRPr sz="2000" b="1" dirty="0">
              <a:solidFill>
                <a:srgbClr val="FFFFFF"/>
              </a:solidFill>
            </a:endParaRPr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b="1" dirty="0">
                <a:solidFill>
                  <a:srgbClr val="FFFFFF"/>
                </a:solidFill>
              </a:rPr>
              <a:t>歷史、公民頂標近4年新低，地理底標新低，人數分布更廣。</a:t>
            </a:r>
            <a:endParaRPr sz="2000" b="1" dirty="0">
              <a:solidFill>
                <a:srgbClr val="FFFFFF"/>
              </a:solidFill>
            </a:endParaRPr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b="1" dirty="0">
                <a:solidFill>
                  <a:srgbClr val="FFFFFF"/>
                </a:solidFill>
              </a:rPr>
              <a:t>數甲、物理、化學、生物組合整體差別不大。</a:t>
            </a:r>
            <a:r>
              <a:rPr lang="zh-TW" altLang="en-US" sz="2000" b="1" dirty="0">
                <a:solidFill>
                  <a:srgbClr val="FFFFFF"/>
                </a:solidFill>
              </a:rPr>
              <a:t>正負抵銷。</a:t>
            </a:r>
            <a:endParaRPr sz="2000" b="1" dirty="0">
              <a:solidFill>
                <a:srgbClr val="FFFFFF"/>
              </a:solidFill>
            </a:endParaRPr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zh-TW" sz="2000" b="1" dirty="0">
                <a:solidFill>
                  <a:srgbClr val="FFFFFF"/>
                </a:solidFill>
              </a:rPr>
              <a:t>數乙頂標與底標差異最大，</a:t>
            </a:r>
            <a:r>
              <a:rPr lang="zh-TW" sz="2400" b="1" dirty="0">
                <a:solidFill>
                  <a:srgbClr val="FFFFFF"/>
                </a:solidFill>
              </a:rPr>
              <a:t>學生級分分散。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A792C6D-AD98-FA88-6D1C-64AC00DC0C4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9"/>
          <p:cNvSpPr txBox="1">
            <a:spLocks noGrp="1"/>
          </p:cNvSpPr>
          <p:nvPr>
            <p:ph type="title"/>
          </p:nvPr>
        </p:nvSpPr>
        <p:spPr>
          <a:xfrm>
            <a:off x="299700" y="1728000"/>
            <a:ext cx="85446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400" b="1">
                <a:solidFill>
                  <a:srgbClr val="FF9900"/>
                </a:solidFill>
              </a:rPr>
              <a:t>– PART 3 –</a:t>
            </a:r>
            <a:endParaRPr sz="4400" b="1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5600" b="1">
                <a:solidFill>
                  <a:schemeClr val="lt1"/>
                </a:solidFill>
              </a:rPr>
              <a:t>8步驟</a:t>
            </a:r>
            <a:r>
              <a:rPr lang="zh-TW" sz="4400" b="1">
                <a:solidFill>
                  <a:srgbClr val="FF9900"/>
                </a:solidFill>
              </a:rPr>
              <a:t>帶你做簡易落點分析</a:t>
            </a:r>
            <a:endParaRPr sz="4400" b="1">
              <a:solidFill>
                <a:srgbClr val="FF9900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DDEEAFD-B162-FDDE-85D5-EB541BD6A95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跨年度落點評估的原則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70"/>
          <p:cNvSpPr txBox="1"/>
          <p:nvPr/>
        </p:nvSpPr>
        <p:spPr>
          <a:xfrm>
            <a:off x="119100" y="1039875"/>
            <a:ext cx="7871400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原則：</a:t>
            </a:r>
            <a:b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前提條件不變(差異不大)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的情況下，將今年的級分轉換為</a:t>
            </a: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比較基準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，再將目標科系去年(或前年)錄取結果也轉換為</a:t>
            </a: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比較基準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，以共同的基準進行比較，由此評估通過機率。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比較基準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1" i="0" u="sng" strike="noStrike" cap="none" dirty="0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排名(</a:t>
            </a:r>
            <a:r>
              <a:rPr lang="zh-TW" sz="2000" b="1" u="sng" dirty="0">
                <a:solidFill>
                  <a:srgbClr val="EF8600"/>
                </a:solidFill>
              </a:rPr>
              <a:t>級分累積人數)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2000" b="1" i="0" u="sng" strike="noStrike" cap="none" dirty="0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PR值/百分比值</a:t>
            </a:r>
            <a:endParaRPr sz="2000" b="1" i="0" u="sng" strike="noStrike" cap="none" dirty="0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前提條件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000" b="0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【分科測驗考生人數】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 </a:t>
            </a:r>
            <a:r>
              <a:rPr lang="zh-TW" sz="2000" b="0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【填志願人數】</a:t>
            </a:r>
            <a:r>
              <a:rPr lang="zh-TW" sz="20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altLang="zh-TW" sz="2000" dirty="0">
                <a:solidFill>
                  <a:srgbClr val="FEE16C"/>
                </a:solidFill>
              </a:rPr>
              <a:t>【</a:t>
            </a:r>
            <a:r>
              <a:rPr lang="zh-TW" altLang="en-US" sz="2000" dirty="0">
                <a:solidFill>
                  <a:srgbClr val="FEE16C"/>
                </a:solidFill>
              </a:rPr>
              <a:t>科系熱門程度</a:t>
            </a:r>
            <a:r>
              <a:rPr lang="en-US" altLang="zh-TW" sz="2000" dirty="0">
                <a:solidFill>
                  <a:srgbClr val="FEE16C"/>
                </a:solidFill>
              </a:rPr>
              <a:t>】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、【採計科目與加權比重】、</a:t>
            </a:r>
            <a:r>
              <a:rPr lang="zh-TW" sz="2000" b="0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【招生名額】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且【招生無缺額】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608FA16-14A1-1FF3-6B96-F9E8930CF12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1"/>
          <p:cNvSpPr/>
          <p:nvPr/>
        </p:nvSpPr>
        <p:spPr>
          <a:xfrm>
            <a:off x="138300" y="833100"/>
            <a:ext cx="1554600" cy="38550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1"/>
          <p:cNvSpPr/>
          <p:nvPr/>
        </p:nvSpPr>
        <p:spPr>
          <a:xfrm>
            <a:off x="7705100" y="2068704"/>
            <a:ext cx="1308900" cy="15000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配置夢幻-理想-安全三段總計30-100志願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1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落點分析8步驟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1"/>
          <p:cNvSpPr/>
          <p:nvPr/>
        </p:nvSpPr>
        <p:spPr>
          <a:xfrm>
            <a:off x="208826" y="1055375"/>
            <a:ext cx="14178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各科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學測級分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分科級分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1"/>
          <p:cNvSpPr/>
          <p:nvPr/>
        </p:nvSpPr>
        <p:spPr>
          <a:xfrm>
            <a:off x="208825" y="2311950"/>
            <a:ext cx="14178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1800" b="1">
                <a:solidFill>
                  <a:srgbClr val="FF0000"/>
                </a:solidFill>
              </a:rPr>
              <a:t>61</a:t>
            </a: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種成績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組合</a:t>
            </a:r>
            <a:r>
              <a:rPr lang="zh-TW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(尋找優勢組合)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1"/>
          <p:cNvSpPr/>
          <p:nvPr/>
        </p:nvSpPr>
        <p:spPr>
          <a:xfrm>
            <a:off x="208825" y="3568525"/>
            <a:ext cx="14178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設定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30-120所目標校系清單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1"/>
          <p:cNvSpPr/>
          <p:nvPr/>
        </p:nvSpPr>
        <p:spPr>
          <a:xfrm>
            <a:off x="145119" y="927125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1"/>
          <p:cNvSpPr/>
          <p:nvPr/>
        </p:nvSpPr>
        <p:spPr>
          <a:xfrm>
            <a:off x="145119" y="345685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1"/>
          <p:cNvSpPr/>
          <p:nvPr/>
        </p:nvSpPr>
        <p:spPr>
          <a:xfrm>
            <a:off x="108406" y="206435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1"/>
          <p:cNvSpPr/>
          <p:nvPr/>
        </p:nvSpPr>
        <p:spPr>
          <a:xfrm>
            <a:off x="2149101" y="1647319"/>
            <a:ext cx="1308900" cy="897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檢視是否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通過檢定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1"/>
          <p:cNvSpPr/>
          <p:nvPr/>
        </p:nvSpPr>
        <p:spPr>
          <a:xfrm>
            <a:off x="2146226" y="3107713"/>
            <a:ext cx="1308900" cy="897300"/>
          </a:xfrm>
          <a:prstGeom prst="rect">
            <a:avLst/>
          </a:prstGeom>
          <a:solidFill>
            <a:srgbClr val="EA9999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評估能通過的機率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1"/>
          <p:cNvSpPr/>
          <p:nvPr/>
        </p:nvSpPr>
        <p:spPr>
          <a:xfrm>
            <a:off x="1973627" y="2979463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1"/>
          <p:cNvSpPr/>
          <p:nvPr/>
        </p:nvSpPr>
        <p:spPr>
          <a:xfrm>
            <a:off x="3839359" y="2068688"/>
            <a:ext cx="1417800" cy="1530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判斷目標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校系安全、理想、夢幻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1"/>
          <p:cNvSpPr/>
          <p:nvPr/>
        </p:nvSpPr>
        <p:spPr>
          <a:xfrm>
            <a:off x="3666759" y="192220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1"/>
          <p:cNvSpPr/>
          <p:nvPr/>
        </p:nvSpPr>
        <p:spPr>
          <a:xfrm>
            <a:off x="5700383" y="2068688"/>
            <a:ext cx="1554600" cy="15303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調整目標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校系清單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重新配置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志願順序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1"/>
          <p:cNvSpPr/>
          <p:nvPr/>
        </p:nvSpPr>
        <p:spPr>
          <a:xfrm>
            <a:off x="7469880" y="192220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1"/>
          <p:cNvSpPr/>
          <p:nvPr/>
        </p:nvSpPr>
        <p:spPr>
          <a:xfrm>
            <a:off x="5539542" y="1922200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71"/>
          <p:cNvCxnSpPr/>
          <p:nvPr/>
        </p:nvCxnSpPr>
        <p:spPr>
          <a:xfrm>
            <a:off x="2800676" y="2617938"/>
            <a:ext cx="0" cy="3798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0" name="Google Shape;440;p71"/>
          <p:cNvCxnSpPr/>
          <p:nvPr/>
        </p:nvCxnSpPr>
        <p:spPr>
          <a:xfrm rot="10800000" flipH="1">
            <a:off x="1823848" y="2245475"/>
            <a:ext cx="276900" cy="2874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1" name="Google Shape;441;p71"/>
          <p:cNvCxnSpPr/>
          <p:nvPr/>
        </p:nvCxnSpPr>
        <p:spPr>
          <a:xfrm rot="10800000" flipH="1">
            <a:off x="3513224" y="3355050"/>
            <a:ext cx="248400" cy="2835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2" name="Google Shape;442;p71"/>
          <p:cNvCxnSpPr/>
          <p:nvPr/>
        </p:nvCxnSpPr>
        <p:spPr>
          <a:xfrm>
            <a:off x="5309378" y="2840800"/>
            <a:ext cx="358500" cy="204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3" name="Google Shape;443;p71"/>
          <p:cNvCxnSpPr/>
          <p:nvPr/>
        </p:nvCxnSpPr>
        <p:spPr>
          <a:xfrm>
            <a:off x="7290578" y="2764600"/>
            <a:ext cx="358500" cy="20400"/>
          </a:xfrm>
          <a:prstGeom prst="straightConnector1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4" name="Google Shape;444;p71"/>
          <p:cNvCxnSpPr>
            <a:stCxn id="436" idx="0"/>
          </p:cNvCxnSpPr>
          <p:nvPr/>
        </p:nvCxnSpPr>
        <p:spPr>
          <a:xfrm rot="5400000" flipH="1">
            <a:off x="4796783" y="387788"/>
            <a:ext cx="370500" cy="2991300"/>
          </a:xfrm>
          <a:prstGeom prst="bentConnector2">
            <a:avLst/>
          </a:prstGeom>
          <a:noFill/>
          <a:ln w="38100" cap="flat" cmpd="sng">
            <a:solidFill>
              <a:srgbClr val="FEE16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60DDE3D-17EE-CD31-2B2C-88A324A30F3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431;p71">
            <a:extLst>
              <a:ext uri="{FF2B5EF4-FFF2-40B4-BE49-F238E27FC236}">
                <a16:creationId xmlns:a16="http://schemas.microsoft.com/office/drawing/2014/main" id="{2A517A69-4B18-81B2-003E-DB1B854CCE16}"/>
              </a:ext>
            </a:extLst>
          </p:cNvPr>
          <p:cNvSpPr/>
          <p:nvPr/>
        </p:nvSpPr>
        <p:spPr>
          <a:xfrm>
            <a:off x="1995648" y="1489838"/>
            <a:ext cx="386700" cy="4167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跨年度評估落點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2"/>
          <p:cNvSpPr txBox="1"/>
          <p:nvPr/>
        </p:nvSpPr>
        <p:spPr>
          <a:xfrm>
            <a:off x="119100" y="887475"/>
            <a:ext cx="6751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單科級分排名法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評估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將自己今年的單科級分對照累積人數表，轉換成【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用此排名為基準，比照去年各科級分累積人數表，轉換成去年級分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利用此轉換出之級分，帶入目標科系做加權，得到【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轉換總級分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與去年目標科系的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錄取總級分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進行比較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若【轉換總級分】優於去年總級分，則安全</a:t>
            </a:r>
            <a:endParaRPr sz="20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 若【轉換總級分】相當於去總級分，則理想</a:t>
            </a:r>
            <a:endParaRPr sz="20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 若【轉換總級分】劣於去年總級分，則夢幻</a:t>
            </a:r>
            <a:endParaRPr sz="20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/>
          <p:nvPr/>
        </p:nvSpPr>
        <p:spPr>
          <a:xfrm>
            <a:off x="3665025" y="937175"/>
            <a:ext cx="2248800" cy="38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適合加權改變校系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5653C053-8057-C92A-9FE6-C5C0CF0852C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3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單科級分排名</a:t>
            </a:r>
            <a:r>
              <a:rPr lang="zh-TW" sz="4000">
                <a:solidFill>
                  <a:srgbClr val="FFFFFF"/>
                </a:solidFill>
              </a:rPr>
              <a:t>實例操作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3"/>
          <p:cNvSpPr txBox="1"/>
          <p:nvPr/>
        </p:nvSpPr>
        <p:spPr>
          <a:xfrm>
            <a:off x="119100" y="1039875"/>
            <a:ext cx="89058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目標校系：成功大學資工系，11</a:t>
            </a:r>
            <a:r>
              <a:rPr lang="zh-TW" sz="2400">
                <a:solidFill>
                  <a:schemeClr val="lt1"/>
                </a:solidFill>
              </a:rPr>
              <a:t>3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年最低錄取分為2</a:t>
            </a:r>
            <a:r>
              <a:rPr lang="zh-TW" sz="2400">
                <a:solidFill>
                  <a:schemeClr val="lt1"/>
                </a:solidFill>
              </a:rPr>
              <a:t>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5級分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考生11</a:t>
            </a:r>
            <a:r>
              <a:rPr lang="zh-TW" sz="2400">
                <a:solidFill>
                  <a:schemeClr val="lt1"/>
                </a:solidFill>
              </a:rPr>
              <a:t>4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成績為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國51、英48、數甲50、物5</a:t>
            </a:r>
            <a:r>
              <a:rPr lang="zh-TW" sz="2400">
                <a:solidFill>
                  <a:schemeClr val="lt1"/>
                </a:solidFill>
              </a:rPr>
              <a:t>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、化</a:t>
            </a:r>
            <a:r>
              <a:rPr lang="zh-TW" sz="2400">
                <a:solidFill>
                  <a:schemeClr val="lt1"/>
                </a:solidFill>
              </a:rPr>
              <a:t>51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，總分255級分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排名轉換：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國</a:t>
            </a:r>
            <a:r>
              <a:rPr lang="zh-TW" sz="2400">
                <a:solidFill>
                  <a:schemeClr val="lt1"/>
                </a:solidFill>
              </a:rPr>
              <a:t>5416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、英</a:t>
            </a:r>
            <a:r>
              <a:rPr lang="zh-TW" sz="2400">
                <a:solidFill>
                  <a:schemeClr val="lt1"/>
                </a:solidFill>
              </a:rPr>
              <a:t>8232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、數甲161</a:t>
            </a:r>
            <a:r>
              <a:rPr lang="zh-TW" sz="2400">
                <a:solidFill>
                  <a:schemeClr val="lt1"/>
                </a:solidFill>
              </a:rPr>
              <a:t>1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、物</a:t>
            </a:r>
            <a:r>
              <a:rPr lang="zh-TW" sz="2400">
                <a:solidFill>
                  <a:schemeClr val="lt1"/>
                </a:solidFill>
              </a:rPr>
              <a:t>1315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、化</a:t>
            </a:r>
            <a:r>
              <a:rPr lang="zh-TW" sz="2400">
                <a:solidFill>
                  <a:schemeClr val="lt1"/>
                </a:solidFill>
              </a:rPr>
              <a:t>2360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以排名為基準換算為11</a:t>
            </a:r>
            <a:r>
              <a:rPr lang="zh-TW" sz="2400">
                <a:solidFill>
                  <a:schemeClr val="lt1"/>
                </a:solidFill>
              </a:rPr>
              <a:t>3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成績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國</a:t>
            </a:r>
            <a:r>
              <a:rPr lang="zh-TW" sz="2400">
                <a:solidFill>
                  <a:schemeClr val="lt1"/>
                </a:solidFill>
              </a:rPr>
              <a:t>52.5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、英47.5、數甲</a:t>
            </a:r>
            <a:r>
              <a:rPr lang="zh-TW" sz="2400">
                <a:solidFill>
                  <a:schemeClr val="lt1"/>
                </a:solidFill>
              </a:rPr>
              <a:t>50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、物</a:t>
            </a:r>
            <a:r>
              <a:rPr lang="zh-TW" sz="2400">
                <a:solidFill>
                  <a:schemeClr val="lt1"/>
                </a:solidFill>
              </a:rPr>
              <a:t>52.5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、化</a:t>
            </a:r>
            <a:r>
              <a:rPr lang="zh-TW" sz="2400">
                <a:solidFill>
                  <a:schemeClr val="lt1"/>
                </a:solidFill>
              </a:rPr>
              <a:t>51.5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，總分</a:t>
            </a:r>
            <a:r>
              <a:rPr lang="zh-TW" sz="2400">
                <a:solidFill>
                  <a:schemeClr val="lt1"/>
                </a:solidFill>
              </a:rPr>
              <a:t>254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以此判斷</a:t>
            </a:r>
            <a:r>
              <a:rPr lang="zh-TW" sz="24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成大資工為</a:t>
            </a:r>
            <a:r>
              <a:rPr lang="zh-TW" sz="2400" b="1">
                <a:solidFill>
                  <a:srgbClr val="FEE16C"/>
                </a:solidFill>
              </a:rPr>
              <a:t>理想偏</a:t>
            </a:r>
            <a:r>
              <a:rPr lang="zh-TW" sz="24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夢幻志願</a:t>
            </a:r>
            <a:endParaRPr sz="24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21883A49-8DFF-9000-5FEB-BCC375DB9C0E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第一步：細看簡章</a:t>
            </a:r>
            <a:endParaRPr sz="4400">
              <a:solidFill>
                <a:srgbClr val="FFFF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/>
          <p:nvPr/>
        </p:nvSpPr>
        <p:spPr>
          <a:xfrm>
            <a:off x="6034800" y="3292225"/>
            <a:ext cx="12639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同分比序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7" name="Google Shape;127;p29"/>
          <p:cNvSpPr/>
          <p:nvPr/>
        </p:nvSpPr>
        <p:spPr>
          <a:xfrm>
            <a:off x="1988350" y="3292225"/>
            <a:ext cx="14427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學測/英聽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檢定科目標準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9"/>
          <p:cNvSpPr/>
          <p:nvPr/>
        </p:nvSpPr>
        <p:spPr>
          <a:xfrm>
            <a:off x="3842837" y="3292225"/>
            <a:ext cx="17802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校系採計科目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</a:t>
            </a:r>
            <a:r>
              <a:rPr lang="zh-TW" sz="16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高倍率</a:t>
            </a: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科目)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29" name="Google Shape;129;p29"/>
          <p:cNvGrpSpPr/>
          <p:nvPr/>
        </p:nvGrpSpPr>
        <p:grpSpPr>
          <a:xfrm>
            <a:off x="333921" y="1045362"/>
            <a:ext cx="6729902" cy="2288807"/>
            <a:chOff x="174975" y="1285100"/>
            <a:chExt cx="6062975" cy="2062174"/>
          </a:xfrm>
        </p:grpSpPr>
        <p:pic>
          <p:nvPicPr>
            <p:cNvPr id="130" name="Google Shape;130;p29"/>
            <p:cNvPicPr preferRelativeResize="0"/>
            <p:nvPr/>
          </p:nvPicPr>
          <p:blipFill rotWithShape="1">
            <a:blip r:embed="rId4">
              <a:alphaModFix/>
            </a:blip>
            <a:srcRect l="5280" r="1911" b="75996"/>
            <a:stretch/>
          </p:blipFill>
          <p:spPr>
            <a:xfrm>
              <a:off x="174975" y="1752956"/>
              <a:ext cx="6062975" cy="159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9"/>
            <p:cNvPicPr preferRelativeResize="0"/>
            <p:nvPr/>
          </p:nvPicPr>
          <p:blipFill rotWithShape="1">
            <a:blip r:embed="rId4">
              <a:alphaModFix/>
            </a:blip>
            <a:srcRect l="5271" t="90970" r="1921" b="1988"/>
            <a:stretch/>
          </p:blipFill>
          <p:spPr>
            <a:xfrm>
              <a:off x="174975" y="1285100"/>
              <a:ext cx="6062975" cy="4676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29"/>
          <p:cNvSpPr/>
          <p:nvPr/>
        </p:nvSpPr>
        <p:spPr>
          <a:xfrm>
            <a:off x="1601775" y="1045370"/>
            <a:ext cx="1994100" cy="2288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F6804AEE-CAA9-A7B9-0A34-4EA15FEB8393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269ACC7-FC70-E1F2-EE44-2FCFB2368BDC}"/>
              </a:ext>
            </a:extLst>
          </p:cNvPr>
          <p:cNvSpPr/>
          <p:nvPr/>
        </p:nvSpPr>
        <p:spPr>
          <a:xfrm>
            <a:off x="382005" y="1682690"/>
            <a:ext cx="1171686" cy="121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台灣大學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數學系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4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跨年度評估落點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4"/>
          <p:cNvSpPr txBox="1"/>
          <p:nvPr/>
        </p:nvSpPr>
        <p:spPr>
          <a:xfrm>
            <a:off x="119100" y="1039875"/>
            <a:ext cx="69624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組合總分去加權排名法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評估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(適用於與去年相同)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將自己的各科級分帶入目標科系的採計加權後得到加權總級分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將加權總級分換算為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去加權總級分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，並得到組合總分【排名】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將目標科系去年的最低錄取分換算成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去加權總級分</a:t>
            </a:r>
            <a:endParaRPr sz="20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將去年的去加權總級分換算成去年組合總分【排名】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以兩年度【排名】為基準進行比較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 若【自己的排名】優於去年的排名，則安全</a:t>
            </a:r>
            <a:endParaRPr sz="14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 若【自己的排名】相當於去年的排名，則理想</a:t>
            </a:r>
            <a:endParaRPr sz="14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 若【自己的排名】劣於去年的排名，則夢幻</a:t>
            </a:r>
            <a:endParaRPr sz="2000" b="1" i="0" u="none" strike="noStrike" cap="none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4"/>
          <p:cNvSpPr txBox="1"/>
          <p:nvPr/>
        </p:nvSpPr>
        <p:spPr>
          <a:xfrm>
            <a:off x="4571975" y="1111075"/>
            <a:ext cx="2248800" cy="38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適合高分校系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00BFDDD7-AD16-B8B0-05DE-133EDDB5E55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5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去加權總級分排名</a:t>
            </a:r>
            <a:r>
              <a:rPr lang="zh-TW" sz="4000">
                <a:solidFill>
                  <a:srgbClr val="FFFFFF"/>
                </a:solidFill>
              </a:rPr>
              <a:t>範例比對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5"/>
          <p:cNvSpPr txBox="1"/>
          <p:nvPr/>
        </p:nvSpPr>
        <p:spPr>
          <a:xfrm>
            <a:off x="119100" y="1039875"/>
            <a:ext cx="89058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目標校系：清大特殊教育學系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國x2.00 英x2.00 歷x1.00 公x1.00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2400" dirty="0">
                <a:solidFill>
                  <a:schemeClr val="lt1"/>
                </a:solidFill>
              </a:rPr>
              <a:t>3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年最低錄取2</a:t>
            </a:r>
            <a:r>
              <a:rPr lang="zh-TW" sz="2400" dirty="0">
                <a:solidFill>
                  <a:schemeClr val="lt1"/>
                </a:solidFill>
              </a:rPr>
              <a:t>83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dirty="0">
                <a:solidFill>
                  <a:schemeClr val="lt1"/>
                </a:solidFill>
              </a:rPr>
              <a:t>283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/ (2+2+1+1)  = 4</a:t>
            </a:r>
            <a:r>
              <a:rPr lang="zh-TW" sz="2400" dirty="0">
                <a:solidFill>
                  <a:schemeClr val="lt1"/>
                </a:solidFill>
              </a:rPr>
              <a:t>7.167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…. 單科平均分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dirty="0">
                <a:solidFill>
                  <a:schemeClr val="lt1"/>
                </a:solidFill>
              </a:rPr>
              <a:t>47.167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x 4 = 18</a:t>
            </a:r>
            <a:r>
              <a:rPr lang="zh-TW" sz="2400" dirty="0">
                <a:solidFill>
                  <a:schemeClr val="lt1"/>
                </a:solidFill>
              </a:rPr>
              <a:t>8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.67 …. </a:t>
            </a:r>
            <a:r>
              <a:rPr lang="zh-TW" sz="2400" dirty="0">
                <a:solidFill>
                  <a:schemeClr val="lt1"/>
                </a:solidFill>
              </a:rPr>
              <a:t>113年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去加權總級分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國、英、歷、公 18</a:t>
            </a:r>
            <a:r>
              <a:rPr lang="zh-TW" sz="2400" dirty="0">
                <a:solidFill>
                  <a:schemeClr val="lt1"/>
                </a:solidFill>
              </a:rPr>
              <a:t>8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.67級分，為該組合排名3,046~</a:t>
            </a:r>
            <a:r>
              <a:rPr lang="zh-TW" sz="2400" dirty="0">
                <a:solidFill>
                  <a:schemeClr val="lt1"/>
                </a:solidFill>
              </a:rPr>
              <a:t>3,188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2400" dirty="0">
                <a:solidFill>
                  <a:schemeClr val="lt1"/>
                </a:solidFill>
              </a:rPr>
              <a:t>4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年同樣組合</a:t>
            </a:r>
            <a:r>
              <a:rPr lang="zh-TW" sz="2400" dirty="0">
                <a:solidFill>
                  <a:schemeClr val="lt1"/>
                </a:solidFill>
              </a:rPr>
              <a:t>3,046~3,188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名為</a:t>
            </a:r>
            <a:r>
              <a:rPr lang="zh-TW" sz="2400" dirty="0">
                <a:solidFill>
                  <a:schemeClr val="lt1"/>
                </a:solidFill>
              </a:rPr>
              <a:t>181~182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dirty="0">
                <a:solidFill>
                  <a:schemeClr val="lt1"/>
                </a:solidFill>
              </a:rPr>
              <a:t>114年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去加權總成績</a:t>
            </a:r>
            <a:r>
              <a:rPr lang="zh-TW" sz="2400" dirty="0">
                <a:solidFill>
                  <a:schemeClr val="lt1"/>
                </a:solidFill>
              </a:rPr>
              <a:t>大於182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r>
              <a:rPr lang="zh-TW" sz="2400" dirty="0">
                <a:solidFill>
                  <a:schemeClr val="lt1"/>
                </a:solidFill>
              </a:rPr>
              <a:t>以上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則清大特教為</a:t>
            </a:r>
            <a:r>
              <a:rPr lang="zh-TW" sz="2400" dirty="0">
                <a:solidFill>
                  <a:schemeClr val="lt1"/>
                </a:solidFill>
              </a:rPr>
              <a:t>保守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志願</a:t>
            </a:r>
            <a:endParaRPr sz="24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B9DD521E-D91D-0D1A-5A10-7C0A5A7AF88C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6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跨年度評估落點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6"/>
          <p:cNvSpPr txBox="1"/>
          <p:nvPr/>
        </p:nvSpPr>
        <p:spPr>
          <a:xfrm>
            <a:off x="119100" y="1314900"/>
            <a:ext cx="6577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2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PR值/百分比值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評估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用去年目標科系最低錄取分去加權換算為去年的【 </a:t>
            </a:r>
            <a:r>
              <a:rPr lang="zh-TW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PR值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以今年的科目採計加權計算自己的去加權級分的【 </a:t>
            </a:r>
            <a:r>
              <a:rPr lang="zh-TW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PR值</a:t>
            </a: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9999" marR="0" lvl="0" indent="-355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比較自己的PR值與去年的PR值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若【自己的PR值】優於去年的PR值，則安全</a:t>
            </a:r>
            <a:endParaRPr sz="2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若【自己的PR值】相當於去年的PR值，則理想</a:t>
            </a:r>
            <a:endParaRPr sz="20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若【自己的PR值】劣於去年的PR值，則夢幻</a:t>
            </a:r>
            <a:endParaRPr sz="24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6"/>
          <p:cNvSpPr txBox="1"/>
          <p:nvPr/>
        </p:nvSpPr>
        <p:spPr>
          <a:xfrm>
            <a:off x="3502050" y="1314900"/>
            <a:ext cx="3704700" cy="462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考生人數雷同時，適合大部分狀況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3064BD9-832B-FA29-C315-6B5FF9C3116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7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PR值/百分比值法</a:t>
            </a:r>
            <a:r>
              <a:rPr lang="zh-TW" sz="4000">
                <a:solidFill>
                  <a:srgbClr val="FFFFFF"/>
                </a:solidFill>
              </a:rPr>
              <a:t> 範例比對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7"/>
          <p:cNvSpPr txBox="1"/>
          <p:nvPr/>
        </p:nvSpPr>
        <p:spPr>
          <a:xfrm>
            <a:off x="119100" y="1039875"/>
            <a:ext cx="8905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目標校系：政大法律系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英x2.00 公x1.00 國x1.00 歷x1.00 數Bx1.00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2400">
                <a:solidFill>
                  <a:schemeClr val="lt1"/>
                </a:solidFill>
              </a:rPr>
              <a:t>3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年最低錄取  3</a:t>
            </a:r>
            <a:r>
              <a:rPr lang="zh-TW" sz="2400">
                <a:solidFill>
                  <a:schemeClr val="lt1"/>
                </a:solidFill>
              </a:rPr>
              <a:t>09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去加權總級分 </a:t>
            </a:r>
            <a:r>
              <a:rPr lang="zh-TW" sz="2400">
                <a:solidFill>
                  <a:schemeClr val="lt1"/>
                </a:solidFill>
              </a:rPr>
              <a:t>257.5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英、公、國、歷、數B  </a:t>
            </a:r>
            <a:r>
              <a:rPr lang="zh-TW" sz="2400">
                <a:solidFill>
                  <a:schemeClr val="lt1"/>
                </a:solidFill>
              </a:rPr>
              <a:t>257.5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級分，為考生前</a:t>
            </a:r>
            <a:r>
              <a:rPr lang="zh-TW" sz="2400">
                <a:solidFill>
                  <a:schemeClr val="lt1"/>
                </a:solidFill>
              </a:rPr>
              <a:t>2.76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sz="2400">
                <a:solidFill>
                  <a:schemeClr val="lt1"/>
                </a:solidFill>
              </a:rPr>
              <a:t>4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年同樣組合 </a:t>
            </a:r>
            <a:r>
              <a:rPr lang="zh-TW" sz="2400">
                <a:solidFill>
                  <a:schemeClr val="lt1"/>
                </a:solidFill>
              </a:rPr>
              <a:t>2.76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為 </a:t>
            </a:r>
            <a:r>
              <a:rPr lang="zh-TW" sz="2400">
                <a:solidFill>
                  <a:schemeClr val="lt1"/>
                </a:solidFill>
              </a:rPr>
              <a:t>254~255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考生去加權總成績超過25</a:t>
            </a:r>
            <a:r>
              <a:rPr lang="zh-TW" sz="2400">
                <a:solidFill>
                  <a:schemeClr val="lt1"/>
                </a:solidFill>
              </a:rPr>
              <a:t>5</a:t>
            </a:r>
            <a:r>
              <a:rPr lang="zh-TW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級分則政大法律可視為理想志願</a:t>
            </a:r>
            <a:endParaRPr sz="2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4769349C-DFEC-D81E-D6A2-ADA905B5834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8"/>
          <p:cNvSpPr txBox="1">
            <a:spLocks noGrp="1"/>
          </p:cNvSpPr>
          <p:nvPr>
            <p:ph type="title"/>
          </p:nvPr>
        </p:nvSpPr>
        <p:spPr>
          <a:xfrm>
            <a:off x="311700" y="23841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zh-TW" sz="4000">
                <a:solidFill>
                  <a:schemeClr val="lt1"/>
                </a:solidFill>
              </a:rPr>
              <a:t>3種方法比較</a:t>
            </a:r>
            <a:endParaRPr sz="40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</a:endParaRPr>
          </a:p>
        </p:txBody>
      </p:sp>
      <p:sp>
        <p:nvSpPr>
          <p:cNvPr id="489" name="Google Shape;489;p78"/>
          <p:cNvSpPr txBox="1">
            <a:spLocks noGrp="1"/>
          </p:cNvSpPr>
          <p:nvPr>
            <p:ph type="body" idx="1"/>
          </p:nvPr>
        </p:nvSpPr>
        <p:spPr>
          <a:xfrm>
            <a:off x="311700" y="1065481"/>
            <a:ext cx="8520600" cy="37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zh-TW" sz="2200">
                <a:solidFill>
                  <a:srgbClr val="FFFFFF"/>
                </a:solidFill>
              </a:rPr>
              <a:t>目標校系：台師大電機系</a:t>
            </a:r>
            <a:endParaRPr sz="220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FFFF"/>
                </a:solidFill>
              </a:rPr>
              <a:t>數甲x1.0 物理x1.0 英文</a:t>
            </a:r>
            <a:r>
              <a:rPr lang="zh-TW" sz="2200">
                <a:solidFill>
                  <a:schemeClr val="lt1"/>
                </a:solidFill>
              </a:rPr>
              <a:t>x1.0</a:t>
            </a:r>
            <a:r>
              <a:rPr lang="zh-TW" sz="2200">
                <a:solidFill>
                  <a:srgbClr val="FFFFFF"/>
                </a:solidFill>
              </a:rPr>
              <a:t> 化學</a:t>
            </a:r>
            <a:r>
              <a:rPr lang="zh-TW" sz="2200">
                <a:solidFill>
                  <a:schemeClr val="lt1"/>
                </a:solidFill>
              </a:rPr>
              <a:t>x1.0</a:t>
            </a:r>
            <a:r>
              <a:rPr lang="zh-TW" sz="2200">
                <a:solidFill>
                  <a:srgbClr val="FFFFFF"/>
                </a:solidFill>
              </a:rPr>
              <a:t> 國文</a:t>
            </a:r>
            <a:r>
              <a:rPr lang="zh-TW" sz="2200">
                <a:solidFill>
                  <a:schemeClr val="lt1"/>
                </a:solidFill>
              </a:rPr>
              <a:t>x1.0</a:t>
            </a:r>
            <a:endParaRPr sz="220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FFFF"/>
                </a:solidFill>
              </a:rPr>
              <a:t>112總級分221、去加權221、排名3,803、17.31%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zh-TW" sz="2200">
                <a:solidFill>
                  <a:schemeClr val="lt1"/>
                </a:solidFill>
              </a:rPr>
              <a:t>113考生分數</a:t>
            </a:r>
            <a:endParaRPr sz="2200">
              <a:solidFill>
                <a:schemeClr val="lt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</a:rPr>
              <a:t>數甲43 英40 物50 化49 國48，總級分230、去加權230級分</a:t>
            </a: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6"/>
                </a:solidFill>
              </a:rPr>
              <a:t>單科排名</a:t>
            </a:r>
            <a:r>
              <a:rPr lang="zh-TW" sz="2200">
                <a:solidFill>
                  <a:schemeClr val="lt1"/>
                </a:solidFill>
              </a:rPr>
              <a:t>：數甲38.5 英39.5 物52.5 化43.5 國47.5</a:t>
            </a: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</a:rPr>
              <a:t>總級分221.5，夢幻</a:t>
            </a: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>
                <a:solidFill>
                  <a:schemeClr val="accent6"/>
                </a:solidFill>
              </a:rPr>
              <a:t>去加權排名法</a:t>
            </a:r>
            <a:r>
              <a:rPr lang="zh-TW" sz="2200">
                <a:solidFill>
                  <a:schemeClr val="lt1"/>
                </a:solidFill>
              </a:rPr>
              <a:t>：排名3,582，安全</a:t>
            </a:r>
            <a:endParaRPr sz="22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6"/>
                </a:solidFill>
              </a:rPr>
              <a:t>百分比值法</a:t>
            </a:r>
            <a:r>
              <a:rPr lang="zh-TW" sz="2200">
                <a:solidFill>
                  <a:schemeClr val="lt1"/>
                </a:solidFill>
              </a:rPr>
              <a:t>：16.39%，安全</a:t>
            </a:r>
            <a:endParaRPr sz="22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C000"/>
                </a:solidFill>
              </a:rPr>
              <a:t>113年實際234級分，排名3249、14.86%</a:t>
            </a:r>
            <a:endParaRPr sz="2200">
              <a:solidFill>
                <a:srgbClr val="FFC000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F7DA8BFD-1E56-165F-52B3-FBB3AE39116B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9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落點注意事項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9"/>
          <p:cNvSpPr txBox="1"/>
          <p:nvPr/>
        </p:nvSpPr>
        <p:spPr>
          <a:xfrm>
            <a:off x="119100" y="1039875"/>
            <a:ext cx="77343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dirty="0">
                <a:solidFill>
                  <a:schemeClr val="lt1"/>
                </a:solidFill>
              </a:rPr>
              <a:t>114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整體考生人數</a:t>
            </a:r>
            <a:r>
              <a:rPr lang="zh-TW" sz="2400" dirty="0">
                <a:solidFill>
                  <a:schemeClr val="lt1"/>
                </a:solidFill>
              </a:rPr>
              <a:t>較去年少約3000名；百分比值法相對保守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dirty="0">
                <a:solidFill>
                  <a:schemeClr val="lt1"/>
                </a:solidFill>
              </a:rPr>
              <a:t>名額減少3800名，所有方法都要修正(頂尖校系修正較少)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altLang="en-US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最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頂尖校系(醫學系)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可比較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排名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累計招生名額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頂標校系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，可看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PR值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百分比值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前標、均標校系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，可參考</a:t>
            </a:r>
            <a:r>
              <a:rPr lang="zh-TW" sz="2400" dirty="0">
                <a:solidFill>
                  <a:srgbClr val="FFC000"/>
                </a:solidFill>
              </a:rPr>
              <a:t>單科排</a:t>
            </a: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r>
              <a:rPr lang="zh-TW" sz="2400" dirty="0">
                <a:solidFill>
                  <a:srgbClr val="FFC000"/>
                </a:solidFill>
              </a:rPr>
              <a:t>法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後標校系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，應考慮招生名額減少，擴大安全志願範圍</a:t>
            </a:r>
            <a:endParaRPr sz="2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重點是校系</a:t>
            </a:r>
            <a:r>
              <a:rPr lang="zh-TW" sz="2400" dirty="0">
                <a:solidFill>
                  <a:schemeClr val="lt1"/>
                </a:solidFill>
              </a:rPr>
              <a:t>排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序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6DFA6B5-FD04-EB49-2F97-95C92A82F5FF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0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3600">
                <a:solidFill>
                  <a:srgbClr val="FFFFFF"/>
                </a:solidFill>
              </a:rPr>
              <a:t>2025申請變化對分科的啟示</a:t>
            </a: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0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0"/>
          <p:cNvSpPr txBox="1"/>
          <p:nvPr/>
        </p:nvSpPr>
        <p:spPr>
          <a:xfrm>
            <a:off x="429300" y="979100"/>
            <a:ext cx="70326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zh-TW" sz="2400">
                <a:solidFill>
                  <a:srgbClr val="FFFFFF"/>
                </a:solidFill>
              </a:rPr>
              <a:t>AI帶動電機、資工相關科系未來發展，申請名額使用率高，分數上升。分發志願也需考慮熱門科系的效應。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zh-TW" sz="2400">
                <a:solidFill>
                  <a:srgbClr val="FFFFFF"/>
                </a:solidFill>
              </a:rPr>
              <a:t>法政學群招生名額使用率各學群中最低，特別是政治相關學系，分數相對下滑。分發時有機會低分高就。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zh-TW" sz="2400">
                <a:solidFill>
                  <a:srgbClr val="FFFFFF"/>
                </a:solidFill>
              </a:rPr>
              <a:t>因學費補貼政策，私立大學熱門科系分數上漲幅度高，地區型國立大學分數相對持平甚至下滑。分發時留意私立熱門科系上榜條件提高。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F0793BE-04CF-D17E-8EB3-2577DAED6A3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1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其他可能會影響落點的變因</a:t>
            </a:r>
            <a:endParaRPr sz="3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1"/>
          <p:cNvSpPr txBox="1"/>
          <p:nvPr/>
        </p:nvSpPr>
        <p:spPr>
          <a:xfrm>
            <a:off x="459730" y="1023337"/>
            <a:ext cx="7332900" cy="35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同分參酌順序</a:t>
            </a:r>
            <a:endParaRPr sz="2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AutoNum type="arabicPeriod"/>
            </a:pPr>
            <a:r>
              <a:rPr lang="zh-TW" sz="27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招生名額變化</a:t>
            </a:r>
            <a:endParaRPr sz="27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採計組合與加權變化</a:t>
            </a:r>
            <a:endParaRPr sz="2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E16C"/>
              </a:buClr>
              <a:buSzPts val="2700"/>
              <a:buAutoNum type="arabicPeriod"/>
            </a:pPr>
            <a:r>
              <a:rPr lang="zh-TW" sz="2700" b="1" i="0" u="none" strike="noStrike" cap="none" dirty="0">
                <a:solidFill>
                  <a:srgbClr val="FEE16C"/>
                </a:solidFill>
              </a:rPr>
              <a:t>科系熱門程度變化(跨多年度比較須注意)</a:t>
            </a:r>
            <a:endParaRPr sz="2700" b="1" i="0" u="none" strike="noStrike" cap="none" dirty="0">
              <a:solidFill>
                <a:srgbClr val="FEE16C"/>
              </a:solidFill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AutoNum type="arabicPeriod"/>
            </a:pPr>
            <a:r>
              <a:rPr lang="zh-TW" sz="2700" i="0" u="none" strike="noStrike" cap="none" dirty="0">
                <a:solidFill>
                  <a:schemeClr val="lt1"/>
                </a:solidFill>
              </a:rPr>
              <a:t>前一年度缺額與否(前段學校)</a:t>
            </a:r>
            <a:r>
              <a:rPr lang="zh-TW" altLang="en-US" sz="2700" i="0" u="none" strike="noStrike" cap="none" dirty="0">
                <a:solidFill>
                  <a:schemeClr val="lt1"/>
                </a:solidFill>
              </a:rPr>
              <a:t> </a:t>
            </a:r>
            <a:r>
              <a:rPr lang="zh-TW" altLang="en-US" sz="2700" b="1" i="0" u="none" strike="noStrike" cap="none" dirty="0">
                <a:solidFill>
                  <a:srgbClr val="FF0000"/>
                </a:solidFill>
              </a:rPr>
              <a:t>注意陷阱</a:t>
            </a:r>
            <a:endParaRPr sz="2700" b="1" i="0" u="none" strike="noStrike" cap="none" dirty="0">
              <a:solidFill>
                <a:srgbClr val="FF0000"/>
              </a:solidFill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選校不選系</a:t>
            </a:r>
            <a:endParaRPr sz="2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AutoNum type="arabicPeriod"/>
            </a:pPr>
            <a:r>
              <a:rPr lang="zh-TW" sz="27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蝴蝶效應</a:t>
            </a:r>
            <a:endParaRPr sz="27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A928422B-A721-E74F-5CC6-F590E1292391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2"/>
          <p:cNvSpPr txBox="1">
            <a:spLocks noGrp="1"/>
          </p:cNvSpPr>
          <p:nvPr>
            <p:ph type="title"/>
          </p:nvPr>
        </p:nvSpPr>
        <p:spPr>
          <a:xfrm>
            <a:off x="119100" y="179500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</a:rPr>
              <a:t>最佳落點：多填10個志願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2"/>
          <p:cNvSpPr txBox="1"/>
          <p:nvPr/>
        </p:nvSpPr>
        <p:spPr>
          <a:xfrm>
            <a:off x="4140203" y="4760870"/>
            <a:ext cx="462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未錄取登記生填滿100個志願數之百分比：</a:t>
            </a:r>
            <a:r>
              <a:rPr lang="en-US" altLang="zh-TW" dirty="0">
                <a:solidFill>
                  <a:schemeClr val="lt1"/>
                </a:solidFill>
              </a:rPr>
              <a:t>13</a:t>
            </a:r>
            <a:r>
              <a:rPr lang="zh-TW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2DEB18D4-2515-4B7E-F71F-C47C78576F1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84B5C85-F283-3008-9BA8-CB39DAED2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63623"/>
              </p:ext>
            </p:extLst>
          </p:nvPr>
        </p:nvGraphicFramePr>
        <p:xfrm>
          <a:off x="159489" y="953157"/>
          <a:ext cx="6435520" cy="3807714"/>
        </p:xfrm>
        <a:graphic>
          <a:graphicData uri="http://schemas.openxmlformats.org/drawingml/2006/table">
            <a:tbl>
              <a:tblPr/>
              <a:tblGrid>
                <a:gridCol w="1050697">
                  <a:extLst>
                    <a:ext uri="{9D8B030D-6E8A-4147-A177-3AD203B41FA5}">
                      <a16:colId xmlns:a16="http://schemas.microsoft.com/office/drawing/2014/main" val="3199984333"/>
                    </a:ext>
                  </a:extLst>
                </a:gridCol>
                <a:gridCol w="1182035">
                  <a:extLst>
                    <a:ext uri="{9D8B030D-6E8A-4147-A177-3AD203B41FA5}">
                      <a16:colId xmlns:a16="http://schemas.microsoft.com/office/drawing/2014/main" val="919943226"/>
                    </a:ext>
                  </a:extLst>
                </a:gridCol>
                <a:gridCol w="1050697">
                  <a:extLst>
                    <a:ext uri="{9D8B030D-6E8A-4147-A177-3AD203B41FA5}">
                      <a16:colId xmlns:a16="http://schemas.microsoft.com/office/drawing/2014/main" val="1047087707"/>
                    </a:ext>
                  </a:extLst>
                </a:gridCol>
                <a:gridCol w="1050697">
                  <a:extLst>
                    <a:ext uri="{9D8B030D-6E8A-4147-A177-3AD203B41FA5}">
                      <a16:colId xmlns:a16="http://schemas.microsoft.com/office/drawing/2014/main" val="3580044508"/>
                    </a:ext>
                  </a:extLst>
                </a:gridCol>
                <a:gridCol w="1050697">
                  <a:extLst>
                    <a:ext uri="{9D8B030D-6E8A-4147-A177-3AD203B41FA5}">
                      <a16:colId xmlns:a16="http://schemas.microsoft.com/office/drawing/2014/main" val="1079015729"/>
                    </a:ext>
                  </a:extLst>
                </a:gridCol>
                <a:gridCol w="1050697">
                  <a:extLst>
                    <a:ext uri="{9D8B030D-6E8A-4147-A177-3AD203B41FA5}">
                      <a16:colId xmlns:a16="http://schemas.microsoft.com/office/drawing/2014/main" val="839869454"/>
                    </a:ext>
                  </a:extLst>
                </a:gridCol>
              </a:tblGrid>
              <a:tr h="517822"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000" b="1" dirty="0">
                          <a:effectLst/>
                        </a:rPr>
                        <a:t> </a:t>
                      </a: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1000" b="1">
                          <a:effectLst/>
                        </a:rPr>
                        <a:t> </a:t>
                      </a: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r>
                        <a:rPr lang="zh-TW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  <a:r>
                        <a:rPr lang="zh-TW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  <a:r>
                        <a:rPr lang="zh-TW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  <a:r>
                        <a:rPr lang="zh-TW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年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12189"/>
                  </a:ext>
                </a:extLst>
              </a:tr>
              <a:tr h="58955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全體登記生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填寫志願數之平均數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67416"/>
                  </a:ext>
                </a:extLst>
              </a:tr>
              <a:tr h="7606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填寫</a:t>
                      </a:r>
                      <a:r>
                        <a:rPr lang="en-US" altLang="zh-TW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個志願之百分比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17.28%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28.84%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20.48%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17.35%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38116"/>
                  </a:ext>
                </a:extLst>
              </a:tr>
              <a:tr h="589554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錄取生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填寫志願之平均數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3806"/>
                  </a:ext>
                </a:extLst>
              </a:tr>
              <a:tr h="5895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錄取志願之平均數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1036"/>
                  </a:ext>
                </a:extLst>
              </a:tr>
              <a:tr h="76061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未錄取</a:t>
                      </a:r>
                      <a:endParaRPr lang="zh-TW" altLang="en-US" sz="1000" b="1">
                        <a:effectLst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登記生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填寫志願數之平均數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zh-TW" altLang="en-US" sz="1000" b="1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zh-TW" altLang="en-US" sz="1000" b="1" dirty="0">
                        <a:effectLst/>
                      </a:endParaRPr>
                    </a:p>
                  </a:txBody>
                  <a:tcPr marL="34273" marR="34273" marT="34273" marB="34273" anchor="ctr">
                    <a:lnL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747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7849B8B-593C-A782-8647-ADB17569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依不同邏輯設定落點順序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3"/>
          <p:cNvSpPr txBox="1"/>
          <p:nvPr/>
        </p:nvSpPr>
        <p:spPr>
          <a:xfrm>
            <a:off x="203129" y="895509"/>
            <a:ext cx="777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依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興趣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20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成績</a:t>
            </a:r>
            <a:r>
              <a:rPr lang="zh-TW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判斷目標校系落點層級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3" name="Google Shape;523;p83"/>
          <p:cNvCxnSpPr/>
          <p:nvPr/>
        </p:nvCxnSpPr>
        <p:spPr>
          <a:xfrm>
            <a:off x="1650987" y="1541629"/>
            <a:ext cx="0" cy="376770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24" name="Google Shape;524;p83"/>
          <p:cNvCxnSpPr/>
          <p:nvPr/>
        </p:nvCxnSpPr>
        <p:spPr>
          <a:xfrm>
            <a:off x="268420" y="2571750"/>
            <a:ext cx="5401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525" name="Google Shape;525;p83"/>
          <p:cNvCxnSpPr/>
          <p:nvPr/>
        </p:nvCxnSpPr>
        <p:spPr>
          <a:xfrm>
            <a:off x="268420" y="3803481"/>
            <a:ext cx="5440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26" name="Google Shape;526;p83"/>
          <p:cNvSpPr/>
          <p:nvPr/>
        </p:nvSpPr>
        <p:spPr>
          <a:xfrm>
            <a:off x="306149" y="1541629"/>
            <a:ext cx="1133100" cy="846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夢幻區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10-30個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3"/>
          <p:cNvSpPr txBox="1"/>
          <p:nvPr/>
        </p:nvSpPr>
        <p:spPr>
          <a:xfrm>
            <a:off x="1743251" y="1617825"/>
            <a:ext cx="385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依照個人喜好高低進行排序，不必在意分數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3"/>
          <p:cNvSpPr/>
          <p:nvPr/>
        </p:nvSpPr>
        <p:spPr>
          <a:xfrm>
            <a:off x="306149" y="2787050"/>
            <a:ext cx="1133100" cy="8463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理想區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20-40個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3"/>
          <p:cNvSpPr txBox="1"/>
          <p:nvPr/>
        </p:nvSpPr>
        <p:spPr>
          <a:xfrm>
            <a:off x="1743250" y="2690406"/>
            <a:ext cx="415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先依據過往上榜分數由高至低進行排序，再依興趣調整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本區前5志願為最有可能的落點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/>
          <p:nvPr/>
        </p:nvSpPr>
        <p:spPr>
          <a:xfrm>
            <a:off x="306149" y="4018780"/>
            <a:ext cx="1133100" cy="8463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安全區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10-30個</a:t>
            </a:r>
            <a:endParaRPr sz="1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3"/>
          <p:cNvSpPr txBox="1"/>
          <p:nvPr/>
        </p:nvSpPr>
        <p:spPr>
          <a:xfrm>
            <a:off x="1743250" y="3977300"/>
            <a:ext cx="421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先依照學校排序，再依分數與興趣調整(先選校再選系)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確保最後一個志願一定會錄取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3"/>
          <p:cNvSpPr/>
          <p:nvPr/>
        </p:nvSpPr>
        <p:spPr>
          <a:xfrm>
            <a:off x="5957075" y="1509625"/>
            <a:ext cx="1611600" cy="846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分數應不足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有上算賺到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3" name="Google Shape;533;p83"/>
          <p:cNvSpPr/>
          <p:nvPr/>
        </p:nvSpPr>
        <p:spPr>
          <a:xfrm>
            <a:off x="5957075" y="2787050"/>
            <a:ext cx="1611600" cy="810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避免落入低分陷阱學系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4" name="Google Shape;534;p83"/>
          <p:cNvSpPr/>
          <p:nvPr/>
        </p:nvSpPr>
        <p:spPr>
          <a:xfrm>
            <a:off x="5957075" y="4053500"/>
            <a:ext cx="1611600" cy="8109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先求有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選校優先</a:t>
            </a: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83A101ED-3F6B-FD7C-D7D1-9DF618F6B82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90D7DBC-10C3-9369-CD43-C7F77217A710}"/>
              </a:ext>
            </a:extLst>
          </p:cNvPr>
          <p:cNvSpPr txBox="1"/>
          <p:nvPr/>
        </p:nvSpPr>
        <p:spPr>
          <a:xfrm>
            <a:off x="7660641" y="2136645"/>
            <a:ext cx="117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去加權單科平均</a:t>
            </a:r>
            <a:r>
              <a:rPr lang="en-US" altLang="zh-TW" sz="1600" b="1" dirty="0">
                <a:solidFill>
                  <a:schemeClr val="bg1"/>
                </a:solidFill>
              </a:rPr>
              <a:t>-5-~1</a:t>
            </a:r>
            <a:r>
              <a:rPr lang="zh-TW" altLang="en-US" sz="1600" b="1" dirty="0">
                <a:solidFill>
                  <a:schemeClr val="bg1"/>
                </a:solidFill>
              </a:rPr>
              <a:t>分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ABE112-CD43-0AA2-16D5-ACF84963B5E5}"/>
              </a:ext>
            </a:extLst>
          </p:cNvPr>
          <p:cNvSpPr txBox="1"/>
          <p:nvPr/>
        </p:nvSpPr>
        <p:spPr>
          <a:xfrm>
            <a:off x="7660641" y="3561801"/>
            <a:ext cx="117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去加權單科平均</a:t>
            </a:r>
            <a:r>
              <a:rPr lang="en-US" altLang="zh-TW" sz="1600" b="1" dirty="0">
                <a:solidFill>
                  <a:schemeClr val="bg1"/>
                </a:solidFill>
              </a:rPr>
              <a:t>+1-+5</a:t>
            </a:r>
            <a:r>
              <a:rPr lang="zh-TW" altLang="en-US" sz="1600" b="1" dirty="0">
                <a:solidFill>
                  <a:schemeClr val="bg1"/>
                </a:solidFill>
              </a:rPr>
              <a:t>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30"/>
          <p:cNvGrpSpPr/>
          <p:nvPr/>
        </p:nvGrpSpPr>
        <p:grpSpPr>
          <a:xfrm>
            <a:off x="314621" y="1666017"/>
            <a:ext cx="6729902" cy="2288807"/>
            <a:chOff x="174975" y="1285100"/>
            <a:chExt cx="6062975" cy="2062174"/>
          </a:xfrm>
        </p:grpSpPr>
        <p:pic>
          <p:nvPicPr>
            <p:cNvPr id="138" name="Google Shape;138;p30"/>
            <p:cNvPicPr preferRelativeResize="0"/>
            <p:nvPr/>
          </p:nvPicPr>
          <p:blipFill rotWithShape="1">
            <a:blip r:embed="rId4">
              <a:alphaModFix/>
            </a:blip>
            <a:srcRect l="5280" r="1911" b="75996"/>
            <a:stretch/>
          </p:blipFill>
          <p:spPr>
            <a:xfrm>
              <a:off x="174975" y="1752956"/>
              <a:ext cx="6062975" cy="1594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0"/>
            <p:cNvPicPr preferRelativeResize="0"/>
            <p:nvPr/>
          </p:nvPicPr>
          <p:blipFill rotWithShape="1">
            <a:blip r:embed="rId4">
              <a:alphaModFix/>
            </a:blip>
            <a:srcRect l="5271" t="90970" r="1921" b="1988"/>
            <a:stretch/>
          </p:blipFill>
          <p:spPr>
            <a:xfrm>
              <a:off x="174975" y="1285100"/>
              <a:ext cx="6062975" cy="4676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第一步：細看簡章</a:t>
            </a:r>
            <a:endParaRPr sz="4400">
              <a:solidFill>
                <a:srgbClr val="FFFF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314625" y="927125"/>
            <a:ext cx="6729900" cy="7389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2A5B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若比較至最後一科仍同分時，再依同分參酌順序逐科以「</a:t>
            </a: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換算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級分前之實得分數</a:t>
            </a:r>
            <a:r>
              <a:rPr lang="zh-TW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」比較成績，擇優錄取。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/>
          <p:nvPr/>
        </p:nvSpPr>
        <p:spPr>
          <a:xfrm>
            <a:off x="6034800" y="3901825"/>
            <a:ext cx="12639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同分比序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3" name="Google Shape;143;p30"/>
          <p:cNvSpPr/>
          <p:nvPr/>
        </p:nvSpPr>
        <p:spPr>
          <a:xfrm>
            <a:off x="3842837" y="3901825"/>
            <a:ext cx="17802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校系採計科目</a:t>
            </a:r>
            <a:endParaRPr sz="16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</a:t>
            </a:r>
            <a:r>
              <a:rPr lang="zh-TW" sz="1600" b="1" i="0" u="none" strike="noStrike" cap="none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高倍率</a:t>
            </a: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科目)</a:t>
            </a:r>
            <a:endParaRPr sz="16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6306425" y="1635475"/>
            <a:ext cx="738000" cy="23499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1988350" y="3901825"/>
            <a:ext cx="1442700" cy="1242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學測/英聽</a:t>
            </a:r>
            <a:endParaRPr sz="16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6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檢定科目標準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D7FBF8-4B26-224B-4A6B-A63F73364457}"/>
              </a:ext>
            </a:extLst>
          </p:cNvPr>
          <p:cNvSpPr/>
          <p:nvPr/>
        </p:nvSpPr>
        <p:spPr>
          <a:xfrm>
            <a:off x="358356" y="2404917"/>
            <a:ext cx="1171686" cy="121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台灣大學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數學系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7BA74D89-A9E9-2E82-0326-351C94949014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各校參考累</a:t>
            </a:r>
            <a:r>
              <a:rPr lang="zh-TW" sz="4400" dirty="0">
                <a:solidFill>
                  <a:srgbClr val="FFFFFF"/>
                </a:solidFill>
              </a:rPr>
              <a:t>計</a:t>
            </a:r>
            <a:r>
              <a:rPr lang="zh-TW" sz="4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人數對照</a:t>
            </a:r>
            <a:endParaRPr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84"/>
          <p:cNvCxnSpPr/>
          <p:nvPr/>
        </p:nvCxnSpPr>
        <p:spPr>
          <a:xfrm>
            <a:off x="282020" y="2303152"/>
            <a:ext cx="5401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41" name="Google Shape;541;p84"/>
          <p:cNvSpPr/>
          <p:nvPr/>
        </p:nvSpPr>
        <p:spPr>
          <a:xfrm>
            <a:off x="303200" y="927125"/>
            <a:ext cx="13548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臺大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政大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清大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交大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成大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4"/>
          <p:cNvSpPr/>
          <p:nvPr/>
        </p:nvSpPr>
        <p:spPr>
          <a:xfrm>
            <a:off x="5290268" y="1234322"/>
            <a:ext cx="4185198" cy="133870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9999"/>
          </a:solidFill>
          <a:ln w="9525" cap="flat" cmpd="sng">
            <a:solidFill>
              <a:srgbClr val="3C8C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4"/>
          <p:cNvSpPr/>
          <p:nvPr/>
        </p:nvSpPr>
        <p:spPr>
          <a:xfrm>
            <a:off x="303200" y="2354597"/>
            <a:ext cx="44076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中央 理工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中興 農工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中正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中山 商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北大 文法商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4"/>
          <p:cNvSpPr/>
          <p:nvPr/>
        </p:nvSpPr>
        <p:spPr>
          <a:xfrm>
            <a:off x="5335237" y="2906783"/>
            <a:ext cx="4185643" cy="133870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F99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5" name="Google Shape;545;p84"/>
          <p:cNvCxnSpPr/>
          <p:nvPr/>
        </p:nvCxnSpPr>
        <p:spPr>
          <a:xfrm>
            <a:off x="262525" y="3727673"/>
            <a:ext cx="5440800" cy="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46" name="Google Shape;546;p84"/>
          <p:cNvSpPr/>
          <p:nvPr/>
        </p:nvSpPr>
        <p:spPr>
          <a:xfrm>
            <a:off x="291500" y="3727676"/>
            <a:ext cx="44310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東吳 法商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輔大 外傳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淡江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銘傳 商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實踐 設計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4"/>
          <p:cNvSpPr/>
          <p:nvPr/>
        </p:nvSpPr>
        <p:spPr>
          <a:xfrm>
            <a:off x="5345032" y="4710805"/>
            <a:ext cx="4185643" cy="133837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66CCFF"/>
          </a:solidFill>
          <a:ln w="9525" cap="flat" cmpd="sng">
            <a:solidFill>
              <a:srgbClr val="72BF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0000" rIns="120000" bIns="6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8" name="Google Shape;548;p84"/>
          <p:cNvCxnSpPr/>
          <p:nvPr/>
        </p:nvCxnSpPr>
        <p:spPr>
          <a:xfrm>
            <a:off x="1811854" y="1028538"/>
            <a:ext cx="0" cy="5027400"/>
          </a:xfrm>
          <a:prstGeom prst="straightConnector1">
            <a:avLst/>
          </a:prstGeom>
          <a:noFill/>
          <a:ln w="38100" cap="rnd" cmpd="sng">
            <a:solidFill>
              <a:srgbClr val="99999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549" name="Google Shape;549;p84"/>
          <p:cNvSpPr txBox="1"/>
          <p:nvPr/>
        </p:nvSpPr>
        <p:spPr>
          <a:xfrm>
            <a:off x="2018524" y="3253237"/>
            <a:ext cx="37617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5%-15%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4"/>
          <p:cNvSpPr txBox="1"/>
          <p:nvPr/>
        </p:nvSpPr>
        <p:spPr>
          <a:xfrm>
            <a:off x="1941625" y="3799516"/>
            <a:ext cx="37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10%-30%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84"/>
          <p:cNvSpPr txBox="1"/>
          <p:nvPr/>
        </p:nvSpPr>
        <p:spPr>
          <a:xfrm>
            <a:off x="1958697" y="4568172"/>
            <a:ext cx="37617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30%-60%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4"/>
          <p:cNvSpPr txBox="1"/>
          <p:nvPr/>
        </p:nvSpPr>
        <p:spPr>
          <a:xfrm>
            <a:off x="1890769" y="1043302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1%-</a:t>
            </a:r>
            <a:r>
              <a:rPr lang="en-US" altLang="zh-TW" sz="24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zh-TW" sz="24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zh-TW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4"/>
          <p:cNvSpPr txBox="1"/>
          <p:nvPr/>
        </p:nvSpPr>
        <p:spPr>
          <a:xfrm>
            <a:off x="1890769" y="1449713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1%-1</a:t>
            </a:r>
            <a:r>
              <a:rPr lang="en-US" altLang="zh-TW" sz="24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4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zh-TW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4"/>
          <p:cNvSpPr txBox="1"/>
          <p:nvPr/>
        </p:nvSpPr>
        <p:spPr>
          <a:xfrm>
            <a:off x="1890769" y="1896591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5%-16%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4"/>
          <p:cNvSpPr txBox="1"/>
          <p:nvPr/>
        </p:nvSpPr>
        <p:spPr>
          <a:xfrm>
            <a:off x="1811854" y="2502834"/>
            <a:ext cx="40554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10%-20%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4"/>
          <p:cNvSpPr txBox="1"/>
          <p:nvPr/>
        </p:nvSpPr>
        <p:spPr>
          <a:xfrm>
            <a:off x="1942324" y="2861976"/>
            <a:ext cx="37617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10%-25%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84"/>
          <p:cNvSpPr txBox="1"/>
          <p:nvPr/>
        </p:nvSpPr>
        <p:spPr>
          <a:xfrm>
            <a:off x="1958700" y="4183791"/>
            <a:ext cx="37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2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20%-60%</a:t>
            </a: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同學適合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4"/>
          <p:cNvSpPr txBox="1"/>
          <p:nvPr/>
        </p:nvSpPr>
        <p:spPr>
          <a:xfrm>
            <a:off x="5568000" y="1105900"/>
            <a:ext cx="20490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善用個人的最有利的考科組合填志願</a:t>
            </a:r>
            <a:endParaRPr sz="20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成績落點偏中間的同學可以往前</a:t>
            </a:r>
            <a:r>
              <a:rPr lang="zh-TW" altLang="en-US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、後擴大</a:t>
            </a:r>
            <a:r>
              <a:rPr lang="zh-TW" altLang="en-US" sz="2000" b="1" dirty="0">
                <a:solidFill>
                  <a:srgbClr val="FEE16C"/>
                </a:solidFill>
              </a:rPr>
              <a:t>志願範疇</a:t>
            </a:r>
            <a:endParaRPr sz="20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今年</a:t>
            </a:r>
            <a:r>
              <a:rPr lang="zh-TW" altLang="en-US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雙減</a:t>
            </a:r>
            <a:r>
              <a:rPr lang="zh-TW" sz="2000" b="1" i="0" u="none" strike="noStrike" cap="none" dirty="0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，建議保底志願保守為上</a:t>
            </a:r>
            <a:endParaRPr sz="2000" b="1" i="0" u="none" strike="noStrike" cap="none" dirty="0">
              <a:solidFill>
                <a:srgbClr val="FEE1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C443016B-A330-AFCC-94C9-B859BBE2B7C9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5F0AAE6-7FD4-9201-5783-69A6C6DFE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7125"/>
            <a:ext cx="9144000" cy="2658521"/>
          </a:xfrm>
          <a:prstGeom prst="rect">
            <a:avLst/>
          </a:prstGeom>
        </p:spPr>
      </p:pic>
      <p:sp>
        <p:nvSpPr>
          <p:cNvPr id="564" name="Google Shape;564;p85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志願選填範例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85"/>
          <p:cNvSpPr/>
          <p:nvPr/>
        </p:nvSpPr>
        <p:spPr>
          <a:xfrm>
            <a:off x="1404050" y="920200"/>
            <a:ext cx="4280100" cy="10902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5"/>
          <p:cNvSpPr/>
          <p:nvPr/>
        </p:nvSpPr>
        <p:spPr>
          <a:xfrm>
            <a:off x="734525" y="3049850"/>
            <a:ext cx="2703900" cy="20031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STEP2.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選擇篩選志願方式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(依校系/依科目條</a:t>
            </a: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件</a:t>
            </a: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/依代碼)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5"/>
          <p:cNvSpPr/>
          <p:nvPr/>
        </p:nvSpPr>
        <p:spPr>
          <a:xfrm>
            <a:off x="6121900" y="927125"/>
            <a:ext cx="2889000" cy="148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STEP1.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先輸入學測、分科測驗成績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5"/>
          <p:cNvSpPr/>
          <p:nvPr/>
        </p:nvSpPr>
        <p:spPr>
          <a:xfrm>
            <a:off x="159350" y="2576865"/>
            <a:ext cx="5524800" cy="8631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E985EB16-95D7-8B10-2DD0-85FBB60F102E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C67A023-D29B-C518-9B0F-BA12D236FA2B}"/>
              </a:ext>
            </a:extLst>
          </p:cNvPr>
          <p:cNvSpPr txBox="1"/>
          <p:nvPr/>
        </p:nvSpPr>
        <p:spPr>
          <a:xfrm>
            <a:off x="4688840" y="4448746"/>
            <a:ext cx="4602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https://www.uac.edu.tw/114data/114single/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00" y="785000"/>
            <a:ext cx="5399827" cy="431987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6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志願選填範例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6"/>
          <p:cNvSpPr/>
          <p:nvPr/>
        </p:nvSpPr>
        <p:spPr>
          <a:xfrm>
            <a:off x="4942800" y="2204838"/>
            <a:ext cx="2395200" cy="148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STEP3.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選取科目組合後再選擇大學科系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095" y="785000"/>
            <a:ext cx="5399826" cy="822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6E0892D3-0A11-6183-1664-28B6F56FD2C0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志願選填範例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7"/>
          <p:cNvSpPr/>
          <p:nvPr/>
        </p:nvSpPr>
        <p:spPr>
          <a:xfrm>
            <a:off x="127625" y="2721625"/>
            <a:ext cx="6274800" cy="863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7"/>
          <p:cNvSpPr/>
          <p:nvPr/>
        </p:nvSpPr>
        <p:spPr>
          <a:xfrm>
            <a:off x="131875" y="3632825"/>
            <a:ext cx="6274800" cy="7737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7"/>
          <p:cNvSpPr/>
          <p:nvPr/>
        </p:nvSpPr>
        <p:spPr>
          <a:xfrm>
            <a:off x="154525" y="4454625"/>
            <a:ext cx="6274800" cy="5874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87"/>
          <p:cNvPicPr preferRelativeResize="0"/>
          <p:nvPr/>
        </p:nvPicPr>
        <p:blipFill rotWithShape="1">
          <a:blip r:embed="rId4">
            <a:alphaModFix/>
          </a:blip>
          <a:srcRect t="21702"/>
          <a:stretch/>
        </p:blipFill>
        <p:spPr>
          <a:xfrm>
            <a:off x="86250" y="1027612"/>
            <a:ext cx="6988701" cy="402732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87"/>
          <p:cNvSpPr/>
          <p:nvPr/>
        </p:nvSpPr>
        <p:spPr>
          <a:xfrm>
            <a:off x="6429325" y="1716700"/>
            <a:ext cx="2599800" cy="12129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STEP4.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依據夢幻/理想/保守排列志願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F7FBE7C-B2B3-CE6F-1E53-BF654B741B5F}"/>
              </a:ext>
            </a:extLst>
          </p:cNvPr>
          <p:cNvSpPr txBox="1"/>
          <p:nvPr/>
        </p:nvSpPr>
        <p:spPr>
          <a:xfrm>
            <a:off x="7346670" y="4128532"/>
            <a:ext cx="1642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出現</a:t>
            </a:r>
            <a:r>
              <a:rPr lang="zh-TW" altLang="en-US" b="1" dirty="0">
                <a:solidFill>
                  <a:srgbClr val="FF0000"/>
                </a:solidFill>
              </a:rPr>
              <a:t>紅字</a:t>
            </a:r>
            <a:r>
              <a:rPr lang="zh-TW" altLang="en-US" b="1" dirty="0">
                <a:solidFill>
                  <a:schemeClr val="bg1"/>
                </a:solidFill>
              </a:rPr>
              <a:t>代表報名條件不符應檢查哪裡有問題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AE3711DC-479D-5F1E-CF4C-97B36F309E97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5"/>
          <p:cNvSpPr/>
          <p:nvPr/>
        </p:nvSpPr>
        <p:spPr>
          <a:xfrm>
            <a:off x="0" y="1702200"/>
            <a:ext cx="9144000" cy="1739100"/>
          </a:xfrm>
          <a:prstGeom prst="rect">
            <a:avLst/>
          </a:prstGeom>
          <a:solidFill>
            <a:srgbClr val="F2F2F2">
              <a:alpha val="4274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95"/>
          <p:cNvSpPr txBox="1">
            <a:spLocks noGrp="1"/>
          </p:cNvSpPr>
          <p:nvPr>
            <p:ph type="title"/>
          </p:nvPr>
        </p:nvSpPr>
        <p:spPr>
          <a:xfrm>
            <a:off x="299700" y="1865850"/>
            <a:ext cx="85446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6000" b="1">
                <a:solidFill>
                  <a:srgbClr val="FFFFFF"/>
                </a:solidFill>
              </a:rPr>
              <a:t>祝各位考生金榜題名</a:t>
            </a:r>
            <a:endParaRPr sz="6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95"/>
          <p:cNvSpPr/>
          <p:nvPr/>
        </p:nvSpPr>
        <p:spPr>
          <a:xfrm>
            <a:off x="6711650" y="206100"/>
            <a:ext cx="2222400" cy="690000"/>
          </a:xfrm>
          <a:prstGeom prst="rect">
            <a:avLst/>
          </a:prstGeom>
          <a:solidFill>
            <a:srgbClr val="223D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4" name="Google Shape;684;p95" title="logo_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038" y="303250"/>
            <a:ext cx="1915625" cy="495675"/>
          </a:xfrm>
          <a:prstGeom prst="rect">
            <a:avLst/>
          </a:prstGeom>
          <a:solidFill>
            <a:srgbClr val="223D35"/>
          </a:solidFill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124448A-6693-DD1F-7796-4C0418B0B73F}"/>
              </a:ext>
            </a:extLst>
          </p:cNvPr>
          <p:cNvSpPr txBox="1"/>
          <p:nvPr/>
        </p:nvSpPr>
        <p:spPr>
          <a:xfrm>
            <a:off x="2631440" y="3820159"/>
            <a:ext cx="3881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>
                <a:solidFill>
                  <a:schemeClr val="bg1"/>
                </a:solidFill>
              </a:rPr>
              <a:t>Q&amp;A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第二步：學測/英聽檢定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209525" y="876650"/>
            <a:ext cx="64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zh-TW" sz="2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20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學測</a:t>
            </a:r>
            <a:r>
              <a:rPr lang="zh-TW" sz="2000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五標</a:t>
            </a:r>
            <a:endParaRPr sz="1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Google Shape;152;p31"/>
          <p:cNvGraphicFramePr/>
          <p:nvPr>
            <p:extLst>
              <p:ext uri="{D42A27DB-BD31-4B8C-83A1-F6EECF244321}">
                <p14:modId xmlns:p14="http://schemas.microsoft.com/office/powerpoint/2010/main" val="1489326070"/>
              </p:ext>
            </p:extLst>
          </p:nvPr>
        </p:nvGraphicFramePr>
        <p:xfrm>
          <a:off x="283525" y="1364435"/>
          <a:ext cx="6449750" cy="35257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8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國文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10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英文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11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數學A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11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9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數學B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10</a:t>
                      </a:r>
                      <a:endParaRPr sz="1800" b="1" dirty="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6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4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社會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10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8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sz="1800" b="1" dirty="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自然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13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12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>
                          <a:solidFill>
                            <a:srgbClr val="0000FF"/>
                          </a:solidFill>
                        </a:rPr>
                        <a:t>9</a:t>
                      </a:r>
                      <a:endParaRPr sz="18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7</a:t>
                      </a:r>
                      <a:endParaRPr sz="1800" b="1" dirty="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dirty="0">
                          <a:solidFill>
                            <a:srgbClr val="0000FF"/>
                          </a:solidFill>
                        </a:rPr>
                        <a:t>5</a:t>
                      </a:r>
                      <a:endParaRPr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2DBB2DD4-CBFD-F4CE-412D-1620F481D973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8;p30">
            <a:extLst>
              <a:ext uri="{FF2B5EF4-FFF2-40B4-BE49-F238E27FC236}">
                <a16:creationId xmlns:a16="http://schemas.microsoft.com/office/drawing/2014/main" id="{79B261CC-F27F-434F-713E-782BB67B56A2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第二步：學測/英聽檢定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209525" y="876650"/>
            <a:ext cx="64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以113學測檢定標準為例 </a:t>
            </a:r>
            <a:r>
              <a:rPr lang="zh-TW" sz="1800" b="1" i="0" u="none" strike="noStrike" cap="none">
                <a:solidFill>
                  <a:srgbClr val="FEE16C"/>
                </a:solidFill>
                <a:latin typeface="Arial"/>
                <a:ea typeface="Arial"/>
                <a:cs typeface="Arial"/>
                <a:sym typeface="Arial"/>
              </a:rPr>
              <a:t>＊括弧內為與112年級分差異</a:t>
            </a:r>
            <a:r>
              <a:rPr lang="zh-TW" sz="2000" b="0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9" name="Google Shape;159;p32"/>
          <p:cNvGraphicFramePr/>
          <p:nvPr/>
        </p:nvGraphicFramePr>
        <p:xfrm>
          <a:off x="283525" y="1364435"/>
          <a:ext cx="6449750" cy="3525725"/>
        </p:xfrm>
        <a:graphic>
          <a:graphicData uri="http://schemas.openxmlformats.org/drawingml/2006/table">
            <a:tbl>
              <a:tblPr>
                <a:noFill/>
                <a:tableStyleId>{BFBE2D3B-483E-4DEC-9355-332669856CDE}</a:tableStyleId>
              </a:tblPr>
              <a:tblGrid>
                <a:gridCol w="8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08415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頂標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前標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均標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後標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底標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國文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英文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/>
                        <a:t>3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數學A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 u="none" strike="noStrike" cap="none"/>
                        <a:t>2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/>
                        <a:t>10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(+1)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/>
                        <a:t>3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</a:rPr>
                        <a:t>(-1)</a:t>
                      </a:r>
                      <a:endParaRPr sz="1800" b="1" u="none" strike="noStrike" cap="none">
                        <a:solidFill>
                          <a:srgbClr val="0000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數學B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/>
                        <a:t>9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sz="1800" u="none" strike="noStrike" cap="none"/>
                        <a:t>6</a:t>
                      </a:r>
                      <a:r>
                        <a:rPr lang="zh-TW" sz="18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(-1)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社會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 u="none" strike="noStrike" cap="none"/>
                        <a:t>3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 u="none" strike="noStrike" cap="none"/>
                        <a:t>2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/>
                        <a:t>10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213D35"/>
                          </a:solidFill>
                        </a:rPr>
                        <a:t>自然</a:t>
                      </a:r>
                      <a:endParaRPr sz="1800" b="1" u="none" strike="noStrike" cap="none">
                        <a:solidFill>
                          <a:srgbClr val="213D35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 u="none" strike="noStrike" cap="none"/>
                        <a:t>2</a:t>
                      </a:r>
                      <a:r>
                        <a:rPr lang="zh-TW" sz="1800" b="1" u="none" strike="noStrike" cap="none">
                          <a:solidFill>
                            <a:srgbClr val="0000FF"/>
                          </a:solidFill>
                        </a:rPr>
                        <a:t>(+1)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13D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0" name="Google Shape;160;p32"/>
          <p:cNvSpPr/>
          <p:nvPr/>
        </p:nvSpPr>
        <p:spPr>
          <a:xfrm>
            <a:off x="-330200" y="-85950"/>
            <a:ext cx="9632400" cy="5317200"/>
          </a:xfrm>
          <a:prstGeom prst="rect">
            <a:avLst/>
          </a:prstGeom>
          <a:solidFill>
            <a:srgbClr val="F2F2F2">
              <a:alpha val="7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-1292150" y="1303200"/>
            <a:ext cx="11556300" cy="2537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考生若無報考學測/英聽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則無法參加有學測/英聽檢定的校系分發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第三步：採計加權</a:t>
            </a: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/>
          <p:nvPr/>
        </p:nvSpPr>
        <p:spPr>
          <a:xfrm>
            <a:off x="5531200" y="3210625"/>
            <a:ext cx="1719000" cy="1233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</a:t>
            </a:r>
            <a:r>
              <a:rPr lang="zh-TW" sz="15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採計科目</a:t>
            </a:r>
            <a:r>
              <a:rPr lang="zh-TW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zh-TW" sz="15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倍率</a:t>
            </a:r>
            <a:r>
              <a:rPr lang="zh-TW" sz="1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計算個人總分</a:t>
            </a: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33"/>
          <p:cNvSpPr txBox="1"/>
          <p:nvPr/>
        </p:nvSpPr>
        <p:spPr>
          <a:xfrm>
            <a:off x="235500" y="3210625"/>
            <a:ext cx="5544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0" lvl="0" indent="-2043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E16C"/>
              </a:buClr>
              <a:buSzPts val="1800"/>
              <a:buAutoNum type="arabicPeriod"/>
            </a:pPr>
            <a:r>
              <a:rPr lang="zh-TW" sz="1800" i="0" u="none" strike="noStrike" cap="none" dirty="0">
                <a:solidFill>
                  <a:srgbClr val="FEE16C"/>
                </a:solidFill>
              </a:rPr>
              <a:t>原始成績總分若低於該校系所屬採計組合的最低登記標準，則不能參加分發。</a:t>
            </a:r>
            <a:endParaRPr sz="1800" i="0" u="none" strike="noStrike" cap="none" dirty="0">
              <a:solidFill>
                <a:srgbClr val="FEE16C"/>
              </a:solidFill>
            </a:endParaRPr>
          </a:p>
          <a:p>
            <a:pPr marL="360000" marR="0" lvl="0" indent="-2043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E16C"/>
              </a:buClr>
              <a:buSzPts val="1800"/>
              <a:buAutoNum type="arabicPeriod"/>
            </a:pPr>
            <a:r>
              <a:rPr lang="zh-TW" sz="1800" i="0" u="none" strike="noStrike" cap="none" dirty="0">
                <a:solidFill>
                  <a:srgbClr val="FEE16C"/>
                </a:solidFill>
              </a:rPr>
              <a:t>考生若未報考該校系分科採計組合中的任一科目，則不能參加分發。</a:t>
            </a:r>
            <a:endParaRPr sz="1800" i="0" u="none" strike="noStrike" cap="none" dirty="0">
              <a:solidFill>
                <a:srgbClr val="FEE16C"/>
              </a:solidFill>
            </a:endParaRPr>
          </a:p>
          <a:p>
            <a:pPr marL="360000" marR="0" lvl="0" indent="-2043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E16C"/>
              </a:buClr>
              <a:buSzPts val="1800"/>
              <a:buAutoNum type="arabicPeriod"/>
            </a:pPr>
            <a:r>
              <a:rPr lang="zh-TW" sz="1800" i="0" u="none" strike="noStrike" cap="none" dirty="0">
                <a:solidFill>
                  <a:srgbClr val="FEE16C"/>
                </a:solidFill>
              </a:rPr>
              <a:t>若有報考但為零分或缺考則仍可分發(術科例外)。</a:t>
            </a:r>
            <a:endParaRPr sz="1800" i="0" u="none" strike="noStrike" cap="none" dirty="0">
              <a:solidFill>
                <a:srgbClr val="FEE16C"/>
              </a:solidFill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238450" y="751025"/>
            <a:ext cx="171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TW" sz="2300">
                <a:solidFill>
                  <a:schemeClr val="lt1"/>
                </a:solidFill>
              </a:rPr>
              <a:t>台灣</a:t>
            </a:r>
            <a:r>
              <a:rPr lang="zh-TW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大學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33"/>
          <p:cNvPicPr preferRelativeResize="0"/>
          <p:nvPr/>
        </p:nvPicPr>
        <p:blipFill rotWithShape="1">
          <a:blip r:embed="rId4">
            <a:alphaModFix/>
          </a:blip>
          <a:srcRect l="5280" r="1911" b="75996"/>
          <a:stretch/>
        </p:blipFill>
        <p:spPr>
          <a:xfrm>
            <a:off x="308921" y="1374616"/>
            <a:ext cx="6729902" cy="176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/>
          <p:nvPr/>
        </p:nvSpPr>
        <p:spPr>
          <a:xfrm>
            <a:off x="5239800" y="1374625"/>
            <a:ext cx="1056900" cy="1734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640FB34-0F3C-3AFA-935E-C1F11048235D}"/>
              </a:ext>
            </a:extLst>
          </p:cNvPr>
          <p:cNvSpPr/>
          <p:nvPr/>
        </p:nvSpPr>
        <p:spPr>
          <a:xfrm>
            <a:off x="342590" y="1682690"/>
            <a:ext cx="1171686" cy="121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台灣大學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數學系</a:t>
            </a:r>
          </a:p>
        </p:txBody>
      </p:sp>
      <p:sp>
        <p:nvSpPr>
          <p:cNvPr id="3" name="Google Shape;348;p30">
            <a:extLst>
              <a:ext uri="{FF2B5EF4-FFF2-40B4-BE49-F238E27FC236}">
                <a16:creationId xmlns:a16="http://schemas.microsoft.com/office/drawing/2014/main" id="{3FA778D4-D210-7BFF-5497-86892EBF2468}"/>
              </a:ext>
            </a:extLst>
          </p:cNvPr>
          <p:cNvSpPr/>
          <p:nvPr/>
        </p:nvSpPr>
        <p:spPr>
          <a:xfrm>
            <a:off x="6595009" y="146973"/>
            <a:ext cx="2395242" cy="77365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決戰202</a:t>
            </a:r>
            <a:r>
              <a:rPr lang="en-US" alt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分科落點分析</a:t>
            </a:r>
            <a:endParaRPr sz="1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6337</Words>
  <Application>Microsoft Office PowerPoint</Application>
  <PresentationFormat>如螢幕大小 (16:9)</PresentationFormat>
  <Paragraphs>1690</Paragraphs>
  <Slides>64</Slides>
  <Notes>64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64</vt:i4>
      </vt:variant>
    </vt:vector>
  </HeadingPairs>
  <TitlesOfParts>
    <vt:vector size="70" baseType="lpstr">
      <vt:lpstr>微軟正黑體</vt:lpstr>
      <vt:lpstr>微軟正黑體</vt:lpstr>
      <vt:lpstr>標楷體</vt:lpstr>
      <vt:lpstr>Arial</vt:lpstr>
      <vt:lpstr>Simple Light</vt:lpstr>
      <vt:lpstr>Simple Light</vt:lpstr>
      <vt:lpstr>PowerPoint 簡報</vt:lpstr>
      <vt:lpstr>– PART 1 – 分發入學規則介紹</vt:lpstr>
      <vt:lpstr>2025分發入學重要時間點</vt:lpstr>
      <vt:lpstr>分發入學基本規則</vt:lpstr>
      <vt:lpstr>第一步：細看簡章</vt:lpstr>
      <vt:lpstr>第一步：細看簡章</vt:lpstr>
      <vt:lpstr>第二步：學測/英聽檢定 </vt:lpstr>
      <vt:lpstr>第二步：學測/英聽檢定 </vt:lpstr>
      <vt:lpstr>第三步：採計加權   </vt:lpstr>
      <vt:lpstr>各科採計比例</vt:lpstr>
      <vt:lpstr>重點科目組合與最低標準   </vt:lpstr>
      <vt:lpstr>重點科目組合與最低標準   </vt:lpstr>
      <vt:lpstr>第四步：同分參酌比序   </vt:lpstr>
      <vt:lpstr>第五步：加分優待</vt:lpstr>
      <vt:lpstr>– PART 2 – 了解分科測驗數據變化</vt:lpstr>
      <vt:lpstr>注意報考人數與招生名額變化</vt:lpstr>
      <vt:lpstr>回流後名額差異</vt:lpstr>
      <vt:lpstr>114重點學校招生名額變化</vt:lpstr>
      <vt:lpstr>114年分科五標(括弧為變動)</vt:lpstr>
      <vt:lpstr>近年五標變化—數甲</vt:lpstr>
      <vt:lpstr>數甲114級分vs.113級分</vt:lpstr>
      <vt:lpstr>數甲114級分vs.113級分</vt:lpstr>
      <vt:lpstr>數乙114級分</vt:lpstr>
      <vt:lpstr>近年五標變化—物理</vt:lpstr>
      <vt:lpstr>物理114級分vs.113級分</vt:lpstr>
      <vt:lpstr>物理114級分vs.113級分</vt:lpstr>
      <vt:lpstr>近年五標變化—化學</vt:lpstr>
      <vt:lpstr>化學114級分vs.113級分</vt:lpstr>
      <vt:lpstr>化學114級分vs.113級分</vt:lpstr>
      <vt:lpstr>近年五標變化—生物</vt:lpstr>
      <vt:lpstr>生物114級分vs.113級分</vt:lpstr>
      <vt:lpstr>生物114級分vs.113級分</vt:lpstr>
      <vt:lpstr>近年五標變化—歷史</vt:lpstr>
      <vt:lpstr>歷史114級分vs.113級分</vt:lpstr>
      <vt:lpstr>歷史114級分vs.113級分</vt:lpstr>
      <vt:lpstr>近年五標變化—地理</vt:lpstr>
      <vt:lpstr>地理114級分vs.113級分</vt:lpstr>
      <vt:lpstr>地理114級分vs.113級分</vt:lpstr>
      <vt:lpstr>近年五標變化—公民</vt:lpstr>
      <vt:lpstr>公民114級分vs.113級分</vt:lpstr>
      <vt:lpstr>公民114級分vs.113級分</vt:lpstr>
      <vt:lpstr>國文114級分vs.113級分</vt:lpstr>
      <vt:lpstr>英文114級分vs.113級分</vt:lpstr>
      <vt:lpstr>分科分發重點提醒</vt:lpstr>
      <vt:lpstr>– PART 3 – 8步驟帶你做簡易落點分析</vt:lpstr>
      <vt:lpstr>跨年度落點評估的原則 </vt:lpstr>
      <vt:lpstr>落點分析8步驟 </vt:lpstr>
      <vt:lpstr>跨年度評估落點 </vt:lpstr>
      <vt:lpstr>單科級分排名實例操作 </vt:lpstr>
      <vt:lpstr>跨年度評估落點 </vt:lpstr>
      <vt:lpstr>去加權總級分排名範例比對 </vt:lpstr>
      <vt:lpstr>跨年度評估落點 </vt:lpstr>
      <vt:lpstr>PR值/百分比值法 範例比對 </vt:lpstr>
      <vt:lpstr>3種方法比較 </vt:lpstr>
      <vt:lpstr>落點注意事項 </vt:lpstr>
      <vt:lpstr>2025申請變化對分科的啟示</vt:lpstr>
      <vt:lpstr>其他可能會影響落點的變因</vt:lpstr>
      <vt:lpstr>最佳落點：多填10個志願</vt:lpstr>
      <vt:lpstr>依不同邏輯設定落點順序 </vt:lpstr>
      <vt:lpstr>各校參考累計人數對照   </vt:lpstr>
      <vt:lpstr>志願選填範例 </vt:lpstr>
      <vt:lpstr>志願選填範例 </vt:lpstr>
      <vt:lpstr>志願選填範例 </vt:lpstr>
      <vt:lpstr>祝各位考生金榜題名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桂斌</dc:creator>
  <cp:lastModifiedBy>啟堯 洪</cp:lastModifiedBy>
  <cp:revision>10</cp:revision>
  <dcterms:modified xsi:type="dcterms:W3CDTF">2025-07-30T05:13:52Z</dcterms:modified>
</cp:coreProperties>
</file>