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25" r:id="rId43"/>
    <p:sldId id="326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8" r:id="rId66"/>
    <p:sldId id="319" r:id="rId67"/>
    <p:sldId id="324" r:id="rId6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6" roundtripDataSignature="AMtx7mg8s8rt9vR+lNPurSQuhVMMccMn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46AF90-FA6E-4BC0-9E60-7AC3B1354305}">
  <a:tblStyle styleId="{3D46AF90-FA6E-4BC0-9E60-7AC3B13543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BA60166-97B4-4E91-BC57-A14B18F7FC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3CBA42-E1EE-44EF-A810-CA9F58CD2DE3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tcBdr/>
        <a:fill>
          <a:solidFill>
            <a:srgbClr val="CDD8F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8FB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DFD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8EDFD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AF4E0DB-09AE-457D-BE23-8E1FCCBC701B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B3A4115-072D-442E-9244-39FF6A3C65B1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3CEADD1-9FB7-4528-AD2F-4805BAC412C6}" styleName="Table_5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3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customschemas.google.com/relationships/presentationmetadata" Target="metadata"/><Relationship Id="rId7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e8d772b7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ee8d772b7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e8d772b7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ee8d772b7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e8d772b79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ee8d772b79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e8d772b7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ee8d772b7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e8d772b79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ee8d772b79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e8d772b79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ee8d772b79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f19df2aac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ef19df2aac_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e8d772b79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ee8d772b79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e8d772b79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2ee8d772b79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f19df2aac_8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2ef19df2aac_8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e8d772b79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2ee8d772b79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e8d772b7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ee8d772b7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ef19df2aac_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2ef19df2aac_8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e8d772b79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ee8d772b79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e8d772b7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ee8d772b7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e8d772b79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2ee8d772b79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f19df2aac_8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2ef19df2aac_8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ee8d772b79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2ee8d772b79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ee8d772b79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2ee8d772b79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f19df2aac_8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2ef19df2aac_8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ee8d772b79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2ee8d772b79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e8d772b79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2ee8d772b79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f19df2aac_8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2ef19df2aac_8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e8d772b79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2ee8d772b79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ee8d772b79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2ee8d772b79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e8d772b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ee8d772b7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f19df2aac_8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2ef19df2aac_8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ee8d772b79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2ee8d772b79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ee8d772b79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ee8d772b79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f19df2aac_8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2ef19df2aac_8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e8d772b7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2ee8d772b7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76種要確認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8" name="Google Shape;4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eec105a6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2eec105a6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eec105a60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2eec105a60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***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e8d772b7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2ee8d772b7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***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***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5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/>
        </p:nvSpPr>
        <p:spPr>
          <a:xfrm>
            <a:off x="1026600" y="940465"/>
            <a:ext cx="70908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altLang="en-US" sz="45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高雄新莊高中</a:t>
            </a:r>
            <a:endParaRPr lang="en-US" altLang="zh-TW" sz="45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分科測驗志願選填</a:t>
            </a:r>
            <a:endParaRPr sz="45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zh-TW" sz="5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落點分析</a:t>
            </a:r>
            <a:endParaRPr sz="5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930849" y="431325"/>
            <a:ext cx="123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742371" y="3326775"/>
            <a:ext cx="1745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000" dirty="0">
                <a:solidFill>
                  <a:srgbClr val="FFFFFF"/>
                </a:solidFill>
              </a:rPr>
              <a:t>學習顧問</a:t>
            </a:r>
            <a:endParaRPr sz="2000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sz="2000" dirty="0">
                <a:solidFill>
                  <a:srgbClr val="FFFFFF"/>
                </a:solidFill>
              </a:rPr>
              <a:t>衛彬</a:t>
            </a:r>
            <a:r>
              <a:rPr lang="zh-TW" sz="2000" dirty="0">
                <a:solidFill>
                  <a:srgbClr val="FFFFFF"/>
                </a:solidFill>
              </a:rPr>
              <a:t>老師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314124" y="3480675"/>
            <a:ext cx="45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000">
                <a:solidFill>
                  <a:schemeClr val="lt1"/>
                </a:solidFill>
              </a:rPr>
              <a:t>–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471249" y="3480675"/>
            <a:ext cx="45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000">
                <a:solidFill>
                  <a:srgbClr val="FFFFFF"/>
                </a:solidFill>
              </a:rPr>
              <a:t>–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5BD4583-D0D9-01C1-406C-82F6E7D9C68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DFBFB9FD-E29B-77BB-33E9-0F2463D1A27D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4" name="Google Shape;174;g2ee8d772b79_1_5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各科採計比例</a:t>
            </a: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g2ee8d772b79_1_57"/>
          <p:cNvSpPr txBox="1"/>
          <p:nvPr/>
        </p:nvSpPr>
        <p:spPr>
          <a:xfrm>
            <a:off x="336325" y="410175"/>
            <a:ext cx="33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6" name="Google Shape;176;g2ee8d772b79_1_57"/>
          <p:cNvGraphicFramePr/>
          <p:nvPr>
            <p:extLst>
              <p:ext uri="{D42A27DB-BD31-4B8C-83A1-F6EECF244321}">
                <p14:modId xmlns:p14="http://schemas.microsoft.com/office/powerpoint/2010/main" val="533027594"/>
              </p:ext>
            </p:extLst>
          </p:nvPr>
        </p:nvGraphicFramePr>
        <p:xfrm>
          <a:off x="266839" y="1027839"/>
          <a:ext cx="7222400" cy="3702375"/>
        </p:xfrm>
        <a:graphic>
          <a:graphicData uri="http://schemas.openxmlformats.org/drawingml/2006/table">
            <a:tbl>
              <a:tblPr>
                <a:noFill/>
                <a:tableStyleId>{CBA60166-97B4-4E91-BC57-A14B18F7FCF8}</a:tableStyleId>
              </a:tblPr>
              <a:tblGrid>
                <a:gridCol w="75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006699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不加權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加權25%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加權50%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加權75%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加權100%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合計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採計百分比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0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數學甲</a:t>
                      </a:r>
                      <a:endParaRPr sz="130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267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80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16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121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515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28.00%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物理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259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28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77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7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91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462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25.12%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2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化學</a:t>
                      </a:r>
                      <a:endParaRPr sz="130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260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73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9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64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436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23.71%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3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生物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87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70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72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261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14.19%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4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300" b="0" i="0" u="none" strike="noStrike" cap="none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Arial"/>
                          <a:sym typeface="Arial"/>
                        </a:rPr>
                        <a:t>歷史</a:t>
                      </a:r>
                      <a:endParaRPr sz="1300" b="0" i="0" u="none" strike="noStrike" cap="none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318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18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28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101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515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28.00%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5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地理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132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18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15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213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11.58%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6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公民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313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68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131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563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30.61%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7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國文</a:t>
                      </a:r>
                      <a:endParaRPr sz="1300" b="1" dirty="0">
                        <a:solidFill>
                          <a:srgbClr val="FF0000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655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77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0000"/>
                          </a:solidFill>
                        </a:rPr>
                        <a:t>266</a:t>
                      </a:r>
                      <a:endParaRPr sz="13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522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1,550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84.28%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8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英文</a:t>
                      </a:r>
                      <a:endParaRPr sz="1300" b="1" dirty="0">
                        <a:solidFill>
                          <a:srgbClr val="FF0000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0000"/>
                          </a:solidFill>
                        </a:rPr>
                        <a:t>610</a:t>
                      </a:r>
                      <a:endParaRPr sz="13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0000"/>
                          </a:solidFill>
                        </a:rPr>
                        <a:t>102</a:t>
                      </a:r>
                      <a:endParaRPr sz="13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327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56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0000"/>
                          </a:solidFill>
                        </a:rPr>
                        <a:t>414</a:t>
                      </a:r>
                      <a:endParaRPr sz="13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0000"/>
                          </a:solidFill>
                        </a:rPr>
                        <a:t>1,509</a:t>
                      </a:r>
                      <a:endParaRPr sz="13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 dirty="0">
                          <a:solidFill>
                            <a:srgbClr val="FF0000"/>
                          </a:solidFill>
                        </a:rPr>
                        <a:t>82.06%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9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數學A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74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6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29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143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7.78%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0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數學B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201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/>
                        <a:t>8</a:t>
                      </a:r>
                      <a:endParaRPr sz="13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57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330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17.94%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1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社會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37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114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6.20%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2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自然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45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2.45%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3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>
                          <a:solidFill>
                            <a:srgbClr val="08415E"/>
                          </a:solidFill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術科</a:t>
                      </a:r>
                      <a:endParaRPr sz="1300" dirty="0">
                        <a:solidFill>
                          <a:srgbClr val="08415E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9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0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3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1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44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57</a:t>
                      </a:r>
                      <a:endParaRPr sz="13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dirty="0"/>
                        <a:t>3.10%</a:t>
                      </a:r>
                      <a:endParaRPr sz="13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176:14:7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e8d772b79_1_63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重點科目組合與最低標準</a:t>
            </a: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82" name="Google Shape;182;g2ee8d772b79_1_63"/>
          <p:cNvGraphicFramePr/>
          <p:nvPr/>
        </p:nvGraphicFramePr>
        <p:xfrm>
          <a:off x="252909" y="1162836"/>
          <a:ext cx="7301100" cy="3580950"/>
        </p:xfrm>
        <a:graphic>
          <a:graphicData uri="http://schemas.openxmlformats.org/drawingml/2006/table">
            <a:tbl>
              <a:tblPr firstRow="1" bandRow="1">
                <a:noFill/>
                <a:tableStyleId>{B43CBA42-E1EE-44EF-A810-CA9F58CD2DE3}</a:tableStyleId>
              </a:tblPr>
              <a:tblGrid>
                <a:gridCol w="294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採計科目組合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採計科系數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招生名額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最低登記標準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公民、國文、英文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164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3,190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54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歷史、國文、英文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150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3,002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56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/>
                        <a:t>數甲、物理、化學、國文、</a:t>
                      </a:r>
                      <a:br>
                        <a:rPr lang="zh-TW" sz="1600"/>
                      </a:br>
                      <a:r>
                        <a:rPr lang="zh-TW" sz="1600"/>
                        <a:t>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124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2,614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61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/>
                        <a:t>數甲、國文、英文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108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2,220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42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/>
                        <a:t>公民、國文、英文、數B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105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2,481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60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025B8809-9889-47E4-4D0B-94BCEDC1248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e8d772b79_1_68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重點科目組合與最低標準</a:t>
            </a: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88" name="Google Shape;188;g2ee8d772b79_1_68"/>
          <p:cNvGraphicFramePr/>
          <p:nvPr/>
        </p:nvGraphicFramePr>
        <p:xfrm>
          <a:off x="261109" y="1138211"/>
          <a:ext cx="7316075" cy="3604050"/>
        </p:xfrm>
        <a:graphic>
          <a:graphicData uri="http://schemas.openxmlformats.org/drawingml/2006/table">
            <a:tbl>
              <a:tblPr firstRow="1" bandRow="1">
                <a:noFill/>
                <a:tableStyleId>{B43CBA42-E1EE-44EF-A810-CA9F58CD2DE3}</a:tableStyleId>
              </a:tblPr>
              <a:tblGrid>
                <a:gridCol w="29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採計科目組合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採計科系數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招生名額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最低登記標準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生物、國文、英文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56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948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公民、國文、社會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52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932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63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數甲、物理、化學、英文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52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1,101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36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歷史、公民、國文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45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985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65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數甲、物理、化學、生物、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45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921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52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06C84D34-77E0-F5F0-9A7E-EB6F9E51B61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第四步：同分參酌比序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111100" y="956925"/>
            <a:ext cx="6846300" cy="21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採計科目加權後總成績相同時，依同分參酌順序逐科以 </a:t>
            </a:r>
            <a:r>
              <a:rPr lang="zh-TW" sz="2200" b="1" i="0" u="none" strike="noStrike" cap="none">
                <a:solidFill>
                  <a:srgbClr val="FEE16C"/>
                </a:solidFill>
              </a:rPr>
              <a:t>60級分制</a:t>
            </a: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(術科考試以百分制)比較成績。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若比較至最後一科仍同分時，再依同分參酌順序逐科以</a:t>
            </a:r>
            <a:r>
              <a:rPr lang="zh-TW" sz="2200" b="1" i="0" u="none" strike="noStrike" cap="none">
                <a:solidFill>
                  <a:srgbClr val="FEE16C"/>
                </a:solidFill>
              </a:rPr>
              <a:t>「換算級分前之實得分數」</a:t>
            </a: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比較成績。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若所有參酌科目比完仍有同分考生，則一併錄取。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59300" y="3091425"/>
            <a:ext cx="288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註：志願序不影響錄取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3782800" y="3692991"/>
            <a:ext cx="3174600" cy="11127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學測申請落點重</a:t>
            </a:r>
            <a:r>
              <a:rPr lang="zh-TW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精算</a:t>
            </a:r>
            <a:endParaRPr sz="2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分科分發落點重</a:t>
            </a:r>
            <a:r>
              <a:rPr lang="zh-TW" sz="2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排序</a:t>
            </a:r>
            <a:endParaRPr sz="1400" b="1" i="0" u="none" strike="noStrike" cap="none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7E790FD7-E500-084A-162B-0702BBD2404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159300" y="57948"/>
            <a:ext cx="85206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第五步：加分優待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100624" y="782600"/>
            <a:ext cx="7279889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1" dirty="0">
                <a:solidFill>
                  <a:srgbClr val="FEE16C"/>
                </a:solidFill>
              </a:rPr>
              <a:t>特種生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(非普通生)在採計加權總分之外，另能加上</a:t>
            </a:r>
            <a:r>
              <a:rPr lang="zh-TW" sz="2200" b="1" dirty="0">
                <a:solidFill>
                  <a:srgbClr val="FEE16C"/>
                </a:solidFill>
              </a:rPr>
              <a:t>優待分數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為其總分。</a:t>
            </a:r>
            <a:endParaRPr sz="2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以各校系採計科目的原始總分(不含術科)，乘以「</a:t>
            </a:r>
            <a:r>
              <a:rPr lang="zh-TW" sz="2200" b="1" dirty="0">
                <a:solidFill>
                  <a:srgbClr val="FEE16C"/>
                </a:solidFill>
              </a:rPr>
              <a:t>特種生優待比例一覽表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」規定的</a:t>
            </a:r>
            <a:r>
              <a:rPr lang="zh-TW" sz="2200" b="1" dirty="0">
                <a:solidFill>
                  <a:srgbClr val="FEE16C"/>
                </a:solidFill>
              </a:rPr>
              <a:t>優待比例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為其優待分數。</a:t>
            </a:r>
            <a:endParaRPr sz="2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特種生需先經分發會</a:t>
            </a:r>
            <a:r>
              <a:rPr lang="zh-TW" sz="2200" b="1" dirty="0">
                <a:solidFill>
                  <a:srgbClr val="FEE16C"/>
                </a:solidFill>
              </a:rPr>
              <a:t>審定資格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，包括「</a:t>
            </a:r>
            <a:r>
              <a:rPr lang="zh-TW" sz="2200" b="1" dirty="0">
                <a:solidFill>
                  <a:srgbClr val="FEE16C"/>
                </a:solidFill>
              </a:rPr>
              <a:t>蒙藏生(25%)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 dirty="0">
                <a:solidFill>
                  <a:srgbClr val="FEE16C"/>
                </a:solidFill>
              </a:rPr>
              <a:t>僑生(25%)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 dirty="0">
                <a:solidFill>
                  <a:srgbClr val="FEE16C"/>
                </a:solidFill>
              </a:rPr>
              <a:t>原住民學生(10%~35%)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 dirty="0">
                <a:solidFill>
                  <a:srgbClr val="FEE16C"/>
                </a:solidFill>
              </a:rPr>
              <a:t>政府派外工作人員子女(10%~25%)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 dirty="0">
                <a:solidFill>
                  <a:srgbClr val="FEE16C"/>
                </a:solidFill>
              </a:rPr>
              <a:t>境外優秀科技人才子女(10%~25%)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」及「</a:t>
            </a:r>
            <a:r>
              <a:rPr lang="zh-TW" sz="2200" b="1" dirty="0">
                <a:solidFill>
                  <a:srgbClr val="FEE16C"/>
                </a:solidFill>
              </a:rPr>
              <a:t>退伍軍人(含替代役) (最高25%) </a:t>
            </a:r>
            <a:r>
              <a:rPr lang="zh-TW" sz="2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」等六種。</a:t>
            </a:r>
            <a:endParaRPr sz="2200" dirty="0"/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657161A7-5D41-1082-2FB3-EDAF802A5E3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e8d772b79_0_26"/>
          <p:cNvSpPr txBox="1">
            <a:spLocks noGrp="1"/>
          </p:cNvSpPr>
          <p:nvPr>
            <p:ph type="title"/>
          </p:nvPr>
        </p:nvSpPr>
        <p:spPr>
          <a:xfrm>
            <a:off x="299700" y="1728000"/>
            <a:ext cx="85446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 dirty="0">
                <a:solidFill>
                  <a:schemeClr val="bg1"/>
                </a:solidFill>
              </a:rPr>
              <a:t>– PART 2 –</a:t>
            </a:r>
            <a:endParaRPr sz="4400" b="1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 dirty="0">
                <a:solidFill>
                  <a:srgbClr val="FF9900"/>
                </a:solidFill>
              </a:rPr>
              <a:t>了解分科測驗數據變化</a:t>
            </a:r>
            <a:endParaRPr sz="4400" b="1" dirty="0">
              <a:solidFill>
                <a:srgbClr val="FF9900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11BB3479-BE8B-B973-8F35-62017FC02DF3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153749" y="2865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注意報考人數與招生名額變化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p12"/>
          <p:cNvGraphicFramePr/>
          <p:nvPr>
            <p:extLst>
              <p:ext uri="{D42A27DB-BD31-4B8C-83A1-F6EECF244321}">
                <p14:modId xmlns:p14="http://schemas.microsoft.com/office/powerpoint/2010/main" val="3252842987"/>
              </p:ext>
            </p:extLst>
          </p:nvPr>
        </p:nvGraphicFramePr>
        <p:xfrm>
          <a:off x="213989" y="1173692"/>
          <a:ext cx="6621275" cy="31281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81AFFF"/>
                    </a:gs>
                    <a:gs pos="35000">
                      <a:srgbClr val="A6C5FF"/>
                    </a:gs>
                    <a:gs pos="100000">
                      <a:srgbClr val="DBE5FF"/>
                    </a:gs>
                  </a:gsLst>
                  <a:lin ang="16200038" scaled="0"/>
                </a:gradFill>
                <a:tableStyleId>{9AF4E0DB-09AE-457D-BE23-8E1FCCBC701B}</a:tableStyleId>
              </a:tblPr>
              <a:tblGrid>
                <a:gridCol w="133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8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213D35"/>
                          </a:solidFill>
                        </a:rPr>
                        <a:t>109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213D35"/>
                          </a:solidFill>
                        </a:rPr>
                        <a:t>110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報考人數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43,754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40,918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29,086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(-11,832)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42,257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(+13,171)</a:t>
                      </a:r>
                      <a:endParaRPr sz="180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42,141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(-116)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填志願人數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36,781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34,569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25,297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(-9,527)</a:t>
                      </a:r>
                      <a:endParaRPr sz="1800" b="0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37,797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(+12,500)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38,000</a:t>
                      </a:r>
                      <a:endParaRPr sz="18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</a:rPr>
                        <a:t>(預估)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招生名額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(含回流)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33,278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36,327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39,350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(+3,023)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42,479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(+3,129)</a:t>
                      </a:r>
                      <a:endParaRPr sz="180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37,264</a:t>
                      </a:r>
                      <a:endParaRPr sz="1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</a:rPr>
                        <a:t>(-5,215)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91B8B70A-8E4E-3F7D-501D-B0D243ABAB5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4DCB71-5D54-29FF-2E5F-E08D51DD50B0}"/>
              </a:ext>
            </a:extLst>
          </p:cNvPr>
          <p:cNvSpPr/>
          <p:nvPr/>
        </p:nvSpPr>
        <p:spPr>
          <a:xfrm>
            <a:off x="5755821" y="3477986"/>
            <a:ext cx="1079443" cy="823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Google Shape;140;p5">
            <a:extLst>
              <a:ext uri="{FF2B5EF4-FFF2-40B4-BE49-F238E27FC236}">
                <a16:creationId xmlns:a16="http://schemas.microsoft.com/office/drawing/2014/main" id="{5FA489CE-9DFE-67B5-471B-FC320F16B695}"/>
              </a:ext>
            </a:extLst>
          </p:cNvPr>
          <p:cNvSpPr/>
          <p:nvPr/>
        </p:nvSpPr>
        <p:spPr>
          <a:xfrm>
            <a:off x="5658650" y="4301842"/>
            <a:ext cx="1273784" cy="80053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主要變數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e8d772b79_1_121"/>
          <p:cNvSpPr txBox="1">
            <a:spLocks noGrp="1"/>
          </p:cNvSpPr>
          <p:nvPr>
            <p:ph type="title"/>
          </p:nvPr>
        </p:nvSpPr>
        <p:spPr>
          <a:xfrm>
            <a:off x="153749" y="2865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"/>
              <a:buNone/>
            </a:pPr>
            <a:r>
              <a:rPr lang="zh-TW"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回流後名額差異</a:t>
            </a: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" name="Google Shape;219;g2ee8d772b79_1_121"/>
          <p:cNvSpPr txBox="1"/>
          <p:nvPr/>
        </p:nvSpPr>
        <p:spPr>
          <a:xfrm>
            <a:off x="153753" y="3633852"/>
            <a:ext cx="293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資料來源：整理自大考中心網站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0" name="Google Shape;220;g2ee8d772b79_1_121"/>
          <p:cNvGraphicFramePr/>
          <p:nvPr/>
        </p:nvGraphicFramePr>
        <p:xfrm>
          <a:off x="249157" y="1216927"/>
          <a:ext cx="5541800" cy="21628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DD5E1"/>
                    </a:gs>
                    <a:gs pos="35000">
                      <a:srgbClr val="D2E1E7"/>
                    </a:gs>
                    <a:gs pos="100000">
                      <a:srgbClr val="ECF3F6"/>
                    </a:gs>
                  </a:gsLst>
                  <a:lin ang="16200038" scaled="0"/>
                </a:gradFill>
                <a:tableStyleId>{8B3A4115-072D-442E-9244-39FF6A3C65B1}</a:tableStyleId>
              </a:tblPr>
              <a:tblGrid>
                <a:gridCol w="277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213D3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學校</a:t>
                      </a:r>
                      <a:endParaRPr sz="2400" b="0" u="none" strike="noStrike" cap="none">
                        <a:solidFill>
                          <a:srgbClr val="213D3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213D3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名額</a:t>
                      </a:r>
                      <a:endParaRPr sz="2400" b="0" u="none" strike="noStrike" cap="none">
                        <a:solidFill>
                          <a:srgbClr val="213D3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國立大學</a:t>
                      </a:r>
                      <a:endParaRPr sz="24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17,685      </a:t>
                      </a:r>
                      <a:r>
                        <a:rPr lang="zh-TW" sz="2400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(-66)</a:t>
                      </a:r>
                      <a:endParaRPr sz="2400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私立大學</a:t>
                      </a:r>
                      <a:endParaRPr sz="24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19,579</a:t>
                      </a:r>
                      <a:r>
                        <a:rPr lang="zh-TW" sz="2400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(-5,149)</a:t>
                      </a:r>
                      <a:endParaRPr sz="24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總計</a:t>
                      </a:r>
                      <a:endParaRPr sz="24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37,264</a:t>
                      </a:r>
                      <a:r>
                        <a:rPr lang="zh-TW" sz="2400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(-5,215)</a:t>
                      </a:r>
                      <a:endParaRPr sz="24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0333C6E-A639-E0D3-FCE5-2B6B331C90B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53750" y="193550"/>
            <a:ext cx="8520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9"/>
              <a:buNone/>
            </a:pPr>
            <a:r>
              <a:rPr lang="zh-TW" sz="3200">
                <a:solidFill>
                  <a:srgbClr val="FFFFFF"/>
                </a:solidFill>
              </a:rPr>
              <a:t>113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重點學校招生名額變化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6" name="Google Shape;226;p13"/>
          <p:cNvGraphicFramePr/>
          <p:nvPr/>
        </p:nvGraphicFramePr>
        <p:xfrm>
          <a:off x="171282" y="1139077"/>
          <a:ext cx="3201975" cy="349512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DD5E1"/>
                    </a:gs>
                    <a:gs pos="35000">
                      <a:srgbClr val="D2E1E7"/>
                    </a:gs>
                    <a:gs pos="100000">
                      <a:srgbClr val="ECF3F6"/>
                    </a:gs>
                  </a:gsLst>
                  <a:lin ang="16200000" scaled="0"/>
                </a:gradFill>
                <a:tableStyleId>{8B3A4115-072D-442E-9244-39FF6A3C65B1}</a:tableStyleId>
              </a:tblPr>
              <a:tblGrid>
                <a:gridCol w="191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學校名稱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名額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國立臺灣大學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</a:t>
                      </a:r>
                      <a:r>
                        <a:rPr lang="zh-TW" sz="1700"/>
                        <a:t>475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86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國立清華大學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zh-TW" sz="1700"/>
                        <a:t>11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51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國立陽明交通大學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zh-TW" sz="1700"/>
                        <a:t>11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國立成功大學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700"/>
                        <a:t>,390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-31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國立政治大學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700"/>
                        <a:t>,128</a:t>
                      </a:r>
                      <a:r>
                        <a:rPr lang="zh-TW" sz="17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</a:t>
                      </a:r>
                      <a:r>
                        <a:rPr lang="zh-TW" sz="1700">
                          <a:solidFill>
                            <a:srgbClr val="0000FF"/>
                          </a:solidFill>
                        </a:rPr>
                        <a:t>68</a:t>
                      </a:r>
                      <a:r>
                        <a:rPr lang="zh-TW" sz="17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國立臺灣師範大學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zh-TW" sz="1700"/>
                        <a:t>13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-14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國立中興大學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lang="zh-TW" sz="1700"/>
                        <a:t>08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-64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國立中央大學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zh-TW" sz="1700"/>
                        <a:t>7</a:t>
                      </a: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-10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國立中山大學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471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-85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國立中正大學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r>
                        <a:rPr lang="zh-TW" sz="1700"/>
                        <a:t>8 </a:t>
                      </a:r>
                      <a:r>
                        <a:rPr lang="zh-TW" sz="17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</a:t>
                      </a:r>
                      <a:r>
                        <a:rPr lang="zh-TW" sz="170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zh-TW" sz="17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7" name="Google Shape;227;p13"/>
          <p:cNvGraphicFramePr/>
          <p:nvPr/>
        </p:nvGraphicFramePr>
        <p:xfrm>
          <a:off x="3373257" y="1139064"/>
          <a:ext cx="3201975" cy="34951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DD5E1"/>
                    </a:gs>
                    <a:gs pos="35000">
                      <a:srgbClr val="D2E1E7"/>
                    </a:gs>
                    <a:gs pos="100000">
                      <a:srgbClr val="ECF3F6"/>
                    </a:gs>
                  </a:gsLst>
                  <a:lin ang="16200038" scaled="0"/>
                </a:gradFill>
                <a:tableStyleId>{8B3A4115-072D-442E-9244-39FF6A3C65B1}</a:tableStyleId>
              </a:tblPr>
              <a:tblGrid>
                <a:gridCol w="163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學校名稱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名額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中國文化大學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1,265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1,011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淡江大學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1,8</a:t>
                      </a: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09</a:t>
                      </a:r>
                      <a:r>
                        <a:rPr lang="zh-TW" sz="1700"/>
                        <a:t>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-400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輔仁大學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700"/>
                        <a:t>,570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-112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東海大學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700"/>
                        <a:t>,159  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74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義守大學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887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-418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銘傳大學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1,4</a:t>
                      </a:r>
                      <a:r>
                        <a:rPr lang="zh-TW" sz="1700"/>
                        <a:t>25  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-22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東吳大學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1,2</a:t>
                      </a:r>
                      <a:r>
                        <a:rPr lang="zh-TW" sz="1700"/>
                        <a:t>14  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-67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實踐大學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865  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79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長榮大學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6</a:t>
                      </a: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zh-TW" sz="1700"/>
                        <a:t>3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217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世新大學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lang="zh-TW" sz="1700"/>
                        <a:t>29    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-39</a:t>
                      </a:r>
                      <a:r>
                        <a:rPr lang="zh-TW" sz="17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634E4835-E871-7972-E2BA-E2553904AF3D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113年分科五標</a:t>
            </a:r>
            <a:r>
              <a:rPr lang="zh-TW" sz="3200">
                <a:solidFill>
                  <a:srgbClr val="FFFFFF"/>
                </a:solidFill>
              </a:rPr>
              <a:t>(括弧為變動)</a:t>
            </a:r>
            <a:endParaRPr sz="3200">
              <a:solidFill>
                <a:srgbClr val="FFFFFF"/>
              </a:solidFill>
            </a:endParaRPr>
          </a:p>
        </p:txBody>
      </p:sp>
      <p:graphicFrame>
        <p:nvGraphicFramePr>
          <p:cNvPr id="233" name="Google Shape;233;p14"/>
          <p:cNvGraphicFramePr/>
          <p:nvPr/>
        </p:nvGraphicFramePr>
        <p:xfrm>
          <a:off x="272750" y="841672"/>
          <a:ext cx="6222150" cy="4172600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10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科目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頂標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前標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均標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後標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底標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數甲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45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(+4)</a:t>
                      </a:r>
                      <a:endParaRPr sz="18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38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(+4)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27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(+5)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18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(+5)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(+4)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化學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(+5)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44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(+5)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32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(+3)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21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15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物理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48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(-3)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</a:t>
                      </a: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(-4)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18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14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生物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37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23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歷史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40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33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(+2)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地理</a:t>
                      </a: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40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33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8415E"/>
                          </a:solidFill>
                        </a:rPr>
                        <a:t>公民</a:t>
                      </a:r>
                      <a:endParaRPr sz="1800">
                        <a:solidFill>
                          <a:srgbClr val="08415E"/>
                        </a:solidFill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52</a:t>
                      </a: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39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31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25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63CA9555-2C62-F7C7-EF7C-38F6CE920085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299700" y="1728000"/>
            <a:ext cx="85446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 dirty="0">
                <a:solidFill>
                  <a:schemeClr val="bg1"/>
                </a:solidFill>
              </a:rPr>
              <a:t>– PART 1 –</a:t>
            </a:r>
            <a:endParaRPr sz="4400" b="1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 dirty="0">
                <a:solidFill>
                  <a:srgbClr val="FF9900"/>
                </a:solidFill>
              </a:rPr>
              <a:t>分發入學規則介紹</a:t>
            </a:r>
            <a:endParaRPr sz="3400" b="1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5F2E625-369A-2276-C66D-5CE0CAB65B8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e8d772b79_1_173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數甲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Google Shape;239;g2ee8d772b79_1_173"/>
          <p:cNvGraphicFramePr/>
          <p:nvPr>
            <p:extLst>
              <p:ext uri="{D42A27DB-BD31-4B8C-83A1-F6EECF244321}">
                <p14:modId xmlns:p14="http://schemas.microsoft.com/office/powerpoint/2010/main" val="2297871466"/>
              </p:ext>
            </p:extLst>
          </p:nvPr>
        </p:nvGraphicFramePr>
        <p:xfrm>
          <a:off x="287625" y="1055837"/>
          <a:ext cx="6031530" cy="2177220"/>
        </p:xfrm>
        <a:graphic>
          <a:graphicData uri="http://schemas.openxmlformats.org/drawingml/2006/table">
            <a:tbl>
              <a:tblPr>
                <a:noFill/>
                <a:tableStyleId>{E3CEADD1-9FB7-4528-AD2F-4805BAC412C6}</a:tableStyleId>
              </a:tblPr>
              <a:tblGrid>
                <a:gridCol w="100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3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0" name="Google Shape;240;g2ee8d772b79_1_173"/>
          <p:cNvSpPr/>
          <p:nvPr/>
        </p:nvSpPr>
        <p:spPr>
          <a:xfrm>
            <a:off x="287634" y="3714864"/>
            <a:ext cx="2085000" cy="10611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了解不同年份的分數/百分比轉換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78694B7E-3C54-A141-BC62-48ABB4FDA8FD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數甲11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7" name="Google Shape;247;p15"/>
          <p:cNvGraphicFramePr/>
          <p:nvPr>
            <p:extLst>
              <p:ext uri="{D42A27DB-BD31-4B8C-83A1-F6EECF244321}">
                <p14:modId xmlns:p14="http://schemas.microsoft.com/office/powerpoint/2010/main" val="1102290745"/>
              </p:ext>
            </p:extLst>
          </p:nvPr>
        </p:nvGraphicFramePr>
        <p:xfrm>
          <a:off x="229375" y="870420"/>
          <a:ext cx="6231800" cy="3754425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5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113年度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0.71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0.51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59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205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0.82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58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204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0.81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55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638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2.56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52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668</a:t>
                      </a:r>
                      <a:endParaRPr sz="1800" dirty="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2.65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51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1,293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5.19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48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1,299</a:t>
                      </a:r>
                      <a:endParaRPr sz="1800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5.14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2,498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10.02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2,570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10.18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3,192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12.81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3,156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12.5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4,485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4,441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17.59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7,500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30.1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7,355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29.13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11,081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44.46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11,333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44.88</a:t>
                      </a:r>
                      <a:endParaRPr sz="1800" dirty="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7640FDC9-E1B2-A272-C2F9-4399CD006FB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f19df2aac_8_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數甲11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ef19df2aac_8_2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B78E127-9F00-B2F6-260D-CCAA770C2261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54" name="Google Shape;254;g2ef19df2aac_8_2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5" y="870427"/>
            <a:ext cx="6431949" cy="404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e8d772b79_1_18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—物理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g2ee8d772b79_1_180"/>
          <p:cNvGraphicFramePr/>
          <p:nvPr>
            <p:extLst>
              <p:ext uri="{D42A27DB-BD31-4B8C-83A1-F6EECF244321}">
                <p14:modId xmlns:p14="http://schemas.microsoft.com/office/powerpoint/2010/main" val="1947741564"/>
              </p:ext>
            </p:extLst>
          </p:nvPr>
        </p:nvGraphicFramePr>
        <p:xfrm>
          <a:off x="287625" y="1360638"/>
          <a:ext cx="6072354" cy="2117348"/>
        </p:xfrm>
        <a:graphic>
          <a:graphicData uri="http://schemas.openxmlformats.org/drawingml/2006/table">
            <a:tbl>
              <a:tblPr>
                <a:noFill/>
                <a:tableStyleId>{E3CEADD1-9FB7-4528-AD2F-4805BAC412C6}</a:tableStyleId>
              </a:tblPr>
              <a:tblGrid>
                <a:gridCol w="101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93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3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14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3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dirty="0"/>
                        <a:t>15</a:t>
                      </a:r>
                      <a:endParaRPr sz="1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3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dirty="0"/>
                        <a:t>14</a:t>
                      </a:r>
                      <a:endParaRPr sz="1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01941CB6-F17F-2F5F-B175-E175038CA9D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e8d772b79_1_187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物理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ee8d772b79_1_187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Google Shape;267;g2ee8d772b79_1_187"/>
          <p:cNvGraphicFramePr/>
          <p:nvPr/>
        </p:nvGraphicFramePr>
        <p:xfrm>
          <a:off x="229375" y="870420"/>
          <a:ext cx="6225250" cy="3754425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113年度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135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0.62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0.82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1.91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1.9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551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2.53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579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2.66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925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4.25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1,097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5.04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1,684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7.74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1,707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7.84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1,985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9.12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2,109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9.68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3,057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14.05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2,953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13.55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3,798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17.46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3,805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17.47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5,950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27.35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6,166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28.3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75314830-3B2F-B7D3-B02F-2D4FA04963A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f19df2aac_8_9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物理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ef19df2aac_8_9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2ef19df2aac_8_9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5" y="870427"/>
            <a:ext cx="6431951" cy="3949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FF6BA143-CA0E-56E0-3552-2AEBDD914695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e8d772b79_1_19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—化學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" name="Google Shape;280;g2ee8d772b79_1_194"/>
          <p:cNvGraphicFramePr/>
          <p:nvPr>
            <p:extLst>
              <p:ext uri="{D42A27DB-BD31-4B8C-83A1-F6EECF244321}">
                <p14:modId xmlns:p14="http://schemas.microsoft.com/office/powerpoint/2010/main" val="2717497319"/>
              </p:ext>
            </p:extLst>
          </p:nvPr>
        </p:nvGraphicFramePr>
        <p:xfrm>
          <a:off x="287625" y="1360638"/>
          <a:ext cx="6072354" cy="2060200"/>
        </p:xfrm>
        <a:graphic>
          <a:graphicData uri="http://schemas.openxmlformats.org/drawingml/2006/table">
            <a:tbl>
              <a:tblPr>
                <a:noFill/>
                <a:tableStyleId>{E3CEADD1-9FB7-4528-AD2F-4805BAC412C6}</a:tableStyleId>
              </a:tblPr>
              <a:tblGrid>
                <a:gridCol w="101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46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dirty="0"/>
                        <a:t>14</a:t>
                      </a:r>
                      <a:endParaRPr sz="1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5176C76-A49C-AFF9-088A-D00665EC5525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e8d772b79_1_20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化學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ee8d772b79_1_200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7" name="Google Shape;287;g2ee8d772b79_1_200"/>
          <p:cNvGraphicFramePr/>
          <p:nvPr/>
        </p:nvGraphicFramePr>
        <p:xfrm>
          <a:off x="229375" y="870420"/>
          <a:ext cx="6225225" cy="3816876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113年度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211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0.95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132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0.59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721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3.24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54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728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3.25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55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1,242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5.58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1,287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5.74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2,686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12.06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46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2,691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12.01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42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6,700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30.08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6,740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30.08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9,887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44.39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10,099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45.07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28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13,263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59.55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26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13,318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59.44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23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15,834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71.09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22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15,756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70.32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18,959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85.12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18,947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84.56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D771DC10-06C5-33D6-38AD-BD8C0840FA9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f19df2aac_8_1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化學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ef19df2aac_8_16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ef19df2aac_8_16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5" y="870427"/>
            <a:ext cx="6431951" cy="3949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40C0F847-DD75-6B28-B88E-E0BB8AE5A77E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ee8d772b79_1_20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—生物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0" name="Google Shape;300;g2ee8d772b79_1_207"/>
          <p:cNvGraphicFramePr/>
          <p:nvPr>
            <p:extLst>
              <p:ext uri="{D42A27DB-BD31-4B8C-83A1-F6EECF244321}">
                <p14:modId xmlns:p14="http://schemas.microsoft.com/office/powerpoint/2010/main" val="3198567673"/>
              </p:ext>
            </p:extLst>
          </p:nvPr>
        </p:nvGraphicFramePr>
        <p:xfrm>
          <a:off x="287625" y="1360638"/>
          <a:ext cx="6186654" cy="1954060"/>
        </p:xfrm>
        <a:graphic>
          <a:graphicData uri="http://schemas.openxmlformats.org/drawingml/2006/table">
            <a:tbl>
              <a:tblPr>
                <a:noFill/>
                <a:tableStyleId>{E3CEADD1-9FB7-4528-AD2F-4805BAC412C6}</a:tableStyleId>
              </a:tblPr>
              <a:tblGrid>
                <a:gridCol w="10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5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dirty="0"/>
                        <a:t>23</a:t>
                      </a:r>
                      <a:endParaRPr sz="1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687AB9DB-10BD-EA84-A49E-596F4E47EFF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g2ee8d772b79_1_7"/>
          <p:cNvGraphicFramePr/>
          <p:nvPr/>
        </p:nvGraphicFramePr>
        <p:xfrm>
          <a:off x="277141" y="1553246"/>
          <a:ext cx="6427250" cy="1833120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16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7/2</a:t>
                      </a:r>
                      <a:r>
                        <a:rPr lang="zh-TW" sz="2400" b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7/2</a:t>
                      </a:r>
                      <a:r>
                        <a:rPr lang="zh-TW" sz="2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-8/</a:t>
                      </a:r>
                      <a:r>
                        <a:rPr lang="zh-TW" sz="2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8/01</a:t>
                      </a:r>
                      <a:r>
                        <a:rPr lang="zh-TW" sz="2400" b="1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-8/</a:t>
                      </a:r>
                      <a:r>
                        <a:rPr lang="zh-TW" sz="2400" b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04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8/1</a:t>
                      </a:r>
                      <a:r>
                        <a:rPr lang="zh-TW" sz="2400" b="1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8/1</a:t>
                      </a:r>
                      <a:r>
                        <a:rPr lang="zh-TW" sz="2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-8/1</a:t>
                      </a:r>
                      <a:r>
                        <a:rPr lang="zh-TW" sz="2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2400" b="1" u="none" strike="noStrike" cap="non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成績公告</a:t>
                      </a:r>
                      <a:endParaRPr sz="1800" b="1" u="none" strike="noStrike" cap="non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招生名額公告</a:t>
                      </a:r>
                      <a:endParaRPr sz="1800" b="1" u="none" strike="noStrike" cap="non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繳交登記費</a:t>
                      </a:r>
                      <a:r>
                        <a:rPr lang="zh-TW" sz="18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&amp;</a:t>
                      </a:r>
                      <a:endParaRPr sz="1800" b="1" u="none" strike="noStrike" cap="non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網路登記志願</a:t>
                      </a:r>
                      <a:endParaRPr sz="1800" b="1" u="none" strike="noStrike" cap="non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分發錄取名單</a:t>
                      </a:r>
                      <a:endParaRPr sz="1800" b="1" u="none" strike="noStrike" cap="non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公布</a:t>
                      </a:r>
                      <a:endParaRPr sz="1800" b="1" u="none" strike="noStrike" cap="non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分發結果複查</a:t>
                      </a:r>
                      <a:endParaRPr sz="1800" b="1" u="none" strike="noStrike" cap="non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4" name="Google Shape;114;g2ee8d772b79_1_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2024分發入學重要時間點</a:t>
            </a:r>
            <a:endParaRPr sz="4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0A949E8A-F9CB-EE65-D36F-65660B0060EE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e8d772b79_1_213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生物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ee8d772b79_1_213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g2ee8d772b79_1_213"/>
          <p:cNvGraphicFramePr/>
          <p:nvPr/>
        </p:nvGraphicFramePr>
        <p:xfrm>
          <a:off x="229375" y="870420"/>
          <a:ext cx="6225225" cy="3816876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113年度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0.99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385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2.75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429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3.01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843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6.03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713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1,445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10.33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1,348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9.46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2,441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17.45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2,467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17.31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2,802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20.03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2,818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19.77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3,510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25.09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3,487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24.47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4,474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31.98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4,184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29.36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5,132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36.69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4,877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34.22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B56CDE01-B0C3-9901-A22A-01BBA7A3064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f19df2aac_8_23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生物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ef19df2aac_8_23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2ef19df2aac_8_23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5" y="870427"/>
            <a:ext cx="6431951" cy="392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827D8EE4-B716-05CD-3324-D7CD7E139C2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ee8d772b79_1_22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—歷史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0" name="Google Shape;320;g2ee8d772b79_1_220"/>
          <p:cNvGraphicFramePr/>
          <p:nvPr>
            <p:extLst>
              <p:ext uri="{D42A27DB-BD31-4B8C-83A1-F6EECF244321}">
                <p14:modId xmlns:p14="http://schemas.microsoft.com/office/powerpoint/2010/main" val="3852915415"/>
              </p:ext>
            </p:extLst>
          </p:nvPr>
        </p:nvGraphicFramePr>
        <p:xfrm>
          <a:off x="287624" y="1360637"/>
          <a:ext cx="5892738" cy="1872420"/>
        </p:xfrm>
        <a:graphic>
          <a:graphicData uri="http://schemas.openxmlformats.org/drawingml/2006/table">
            <a:tbl>
              <a:tblPr>
                <a:noFill/>
                <a:tableStyleId>{E3CEADD1-9FB7-4528-AD2F-4805BAC412C6}</a:tableStyleId>
              </a:tblPr>
              <a:tblGrid>
                <a:gridCol w="982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1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26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dirty="0"/>
                        <a:t>28</a:t>
                      </a:r>
                      <a:endParaRPr sz="1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31FF6964-C8B1-8E35-4454-71225FB2F6E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e8d772b79_1_22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歷史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ee8d772b79_1_226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7" name="Google Shape;327;g2ee8d772b79_1_226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113年度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0.76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159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0.81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1.32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256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1.31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1,144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6.17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1,238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6.34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3,390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18.29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3,527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18.05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6,446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34.77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6,545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33.49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9,739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52.54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9,763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49.96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13,040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70.35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12,975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66.4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15,666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84.51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15,766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80.68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17,353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93.61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17,857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91.38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114C475-9F97-1218-7BB1-8C9143203E6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f19df2aac_8_3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歷史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ef19df2aac_8_30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2ef19df2aac_8_30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5" y="870427"/>
            <a:ext cx="6431951" cy="39494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8DED2E34-9859-3B3E-45CE-B01DBC0E64C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e8d772b79_1_233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—地理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0" name="Google Shape;340;g2ee8d772b79_1_233"/>
          <p:cNvGraphicFramePr/>
          <p:nvPr>
            <p:extLst>
              <p:ext uri="{D42A27DB-BD31-4B8C-83A1-F6EECF244321}">
                <p14:modId xmlns:p14="http://schemas.microsoft.com/office/powerpoint/2010/main" val="1042823875"/>
              </p:ext>
            </p:extLst>
          </p:nvPr>
        </p:nvGraphicFramePr>
        <p:xfrm>
          <a:off x="287624" y="1360637"/>
          <a:ext cx="5949888" cy="1937732"/>
        </p:xfrm>
        <a:graphic>
          <a:graphicData uri="http://schemas.openxmlformats.org/drawingml/2006/table">
            <a:tbl>
              <a:tblPr>
                <a:noFill/>
                <a:tableStyleId>{E3CEADD1-9FB7-4528-AD2F-4805BAC412C6}</a:tableStyleId>
              </a:tblPr>
              <a:tblGrid>
                <a:gridCol w="991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28</a:t>
                      </a:r>
                      <a:endParaRPr sz="1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584A23C6-1482-815E-393D-4BB6224D661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e8d772b79_1_239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地理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ee8d772b79_1_239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7" name="Google Shape;347;g2ee8d772b79_1_239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113年度</a:t>
                      </a:r>
                      <a:endParaRPr sz="1600" b="1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104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0.64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188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1.05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57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471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2.9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2.68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1,060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6.52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1,173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6.56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2,300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14.15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2,542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14.22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4,108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25.27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4,065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22.74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6,241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38.39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6,810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38.09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8,972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55.19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9,294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51.99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11,774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72.42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11,673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65.29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13,700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84.27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13,762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76.98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8002B7E7-1327-958C-9AB9-188F8D0FE43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f19df2aac_8_37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地理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ef19df2aac_8_37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2ef19df2aac_8_37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5" y="870425"/>
            <a:ext cx="6431951" cy="39236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0A772A5-C0F5-923D-2044-5426006D5599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e8d772b79_1_246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—公民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0" name="Google Shape;360;g2ee8d772b79_1_246"/>
          <p:cNvGraphicFramePr/>
          <p:nvPr>
            <p:extLst>
              <p:ext uri="{D42A27DB-BD31-4B8C-83A1-F6EECF244321}">
                <p14:modId xmlns:p14="http://schemas.microsoft.com/office/powerpoint/2010/main" val="843370364"/>
              </p:ext>
            </p:extLst>
          </p:nvPr>
        </p:nvGraphicFramePr>
        <p:xfrm>
          <a:off x="287625" y="1360637"/>
          <a:ext cx="5811096" cy="1823432"/>
        </p:xfrm>
        <a:graphic>
          <a:graphicData uri="http://schemas.openxmlformats.org/drawingml/2006/table">
            <a:tbl>
              <a:tblPr>
                <a:noFill/>
                <a:tableStyleId>{E3CEADD1-9FB7-4528-AD2F-4805BAC412C6}</a:tableStyleId>
              </a:tblPr>
              <a:tblGrid>
                <a:gridCol w="96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58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8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27</a:t>
                      </a:r>
                      <a:endParaRPr sz="1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B8F4AA36-3358-C450-8D49-CB04CFAB2B7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e8d772b79_1_25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公民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ee8d772b79_1_252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7" name="Google Shape;367;g2ee8d772b79_1_252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113年度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148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0.76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137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0.68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783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3.99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725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3.6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1,868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9.53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1,839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9.14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2,824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14.41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2,840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14.11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5,665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28.9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5,581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27.72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6,991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35.66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7,951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39.5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10,181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51.94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10,143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50.39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12,765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65.12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12,987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64.52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15,085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76.96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15,282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75.92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C49ECC7-1C4C-66EC-0C87-BA489ABAA56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e8d772b79_1_0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分發入學基本規則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ee8d772b79_1_0"/>
          <p:cNvSpPr/>
          <p:nvPr/>
        </p:nvSpPr>
        <p:spPr>
          <a:xfrm>
            <a:off x="159300" y="1041825"/>
            <a:ext cx="5397900" cy="1174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400" b="1" i="0" u="none" strike="noStrike" cap="non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第1步</a:t>
            </a:r>
            <a:endParaRPr sz="1600" b="1" i="0" u="none" strike="noStrike" cap="none">
              <a:solidFill>
                <a:srgbClr val="3C8C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學測/英聽 檢定(</a:t>
            </a: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部份</a:t>
            </a: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校系)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ee8d772b79_1_0"/>
          <p:cNvSpPr/>
          <p:nvPr/>
        </p:nvSpPr>
        <p:spPr>
          <a:xfrm>
            <a:off x="159300" y="3237902"/>
            <a:ext cx="5397900" cy="1511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400" b="1" i="0" u="none" strike="noStrike" cap="non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第2步</a:t>
            </a:r>
            <a:endParaRPr sz="3400" b="1" i="0" u="none" strike="noStrike" cap="none">
              <a:solidFill>
                <a:srgbClr val="3C8C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按採計科目及加權篩選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同分者依同分參酌方式決定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ee8d772b79_1_0"/>
          <p:cNvSpPr/>
          <p:nvPr/>
        </p:nvSpPr>
        <p:spPr>
          <a:xfrm rot="5400000">
            <a:off x="2413978" y="2301342"/>
            <a:ext cx="888300" cy="85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513CBCF-624F-324B-0599-1A0BDD4DB3C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ef19df2aac_8_4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 dirty="0">
                <a:solidFill>
                  <a:srgbClr val="FFFFFF"/>
                </a:solidFill>
              </a:rPr>
              <a:t>公民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 dirty="0">
                <a:solidFill>
                  <a:srgbClr val="FFFFFF"/>
                </a:solidFill>
              </a:rPr>
              <a:t>3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 dirty="0">
                <a:solidFill>
                  <a:srgbClr val="FFFFFF"/>
                </a:solidFill>
              </a:rPr>
              <a:t>2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ef19df2aac_8_44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g2ef19df2aac_8_44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5" y="870427"/>
            <a:ext cx="6431951" cy="392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E18F529-656D-323A-D2FF-D6DE62984CA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81411-F1F1-A80D-3136-31F95FB4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5" y="249082"/>
            <a:ext cx="8520600" cy="572700"/>
          </a:xfrm>
        </p:spPr>
        <p:txBody>
          <a:bodyPr>
            <a:normAutofit fontScale="90000"/>
          </a:bodyPr>
          <a:lstStyle/>
          <a:p>
            <a:pPr>
              <a:buSzPts val="1100"/>
            </a:pPr>
            <a:r>
              <a:rPr lang="zh-TW" altLang="en-US" sz="4000" dirty="0">
                <a:solidFill>
                  <a:srgbClr val="FFFFFF"/>
                </a:solidFill>
              </a:rPr>
              <a:t>國英文學測級分換算分科級分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93A0281-B9EE-C02A-AFB1-3CA902FED492}"/>
              </a:ext>
            </a:extLst>
          </p:cNvPr>
          <p:cNvSpPr txBox="1"/>
          <p:nvPr/>
        </p:nvSpPr>
        <p:spPr>
          <a:xfrm>
            <a:off x="375556" y="1131311"/>
            <a:ext cx="62048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學測60級分制的換算，會以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學測各科到考考生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前1%的考生成績計算平均原得總分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（計算至小數第二位，第三位四捨五入），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再除以60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（計算至小數第五位，第六位四捨五入），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即為該科級距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A42B626-DE75-53FA-62C1-D2AEAAD4D3AB}"/>
              </a:ext>
            </a:extLst>
          </p:cNvPr>
          <p:cNvSpPr txBox="1"/>
          <p:nvPr/>
        </p:nvSpPr>
        <p:spPr>
          <a:xfrm>
            <a:off x="375556" y="2688751"/>
            <a:ext cx="60905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113年4月9日上午9點起，所有考生可以直接上網至大學入學考試中心的「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學測試務專區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自己的學測成績級分換算成60級分的結果。</a:t>
            </a:r>
          </a:p>
        </p:txBody>
      </p:sp>
      <p:sp>
        <p:nvSpPr>
          <p:cNvPr id="13" name="Google Shape;348;p30">
            <a:extLst>
              <a:ext uri="{FF2B5EF4-FFF2-40B4-BE49-F238E27FC236}">
                <a16:creationId xmlns:a16="http://schemas.microsoft.com/office/drawing/2014/main" id="{023444E9-5914-5FAC-DA0C-0710049C268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656734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4E647BB-E9A0-49DF-C0D0-77F085109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92011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e8d772b79_1_259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國文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ee8d772b79_1_259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1" name="Google Shape;381;g2ee8d772b79_1_259"/>
          <p:cNvGraphicFramePr/>
          <p:nvPr/>
        </p:nvGraphicFramePr>
        <p:xfrm>
          <a:off x="235950" y="914320"/>
          <a:ext cx="6026525" cy="4081750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6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247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0.63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254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0.64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712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1.81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670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1.69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1,565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3.98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1,556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3.93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3,290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8.36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3,063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7.73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5,641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14.34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5,327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13.44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8,688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22.09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8,446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21.32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12,353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31.4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12,040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30.39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16,090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40.9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15,876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40.07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19,976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50.78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19,719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49.77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23,461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59.64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23,441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59.16</a:t>
                      </a:r>
                      <a:endParaRPr sz="16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63844ED-B065-EE88-9641-099FEC81CEF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e8d772b79_1_26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英文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2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ee8d772b79_1_266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8" name="Google Shape;388;g2ee8d772b79_1_266"/>
          <p:cNvGraphicFramePr/>
          <p:nvPr/>
        </p:nvGraphicFramePr>
        <p:xfrm>
          <a:off x="235950" y="914320"/>
          <a:ext cx="6026525" cy="4151140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6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112年度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284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0.72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287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0.72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820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2.08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794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1,777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4.51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1,613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4.06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2,994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7.59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2,680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6.75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4,467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11.33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4,115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10.37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6,123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15.53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5,570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14.03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7,737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19.62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7,077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17.83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9,466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24.01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8,680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21.87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11,152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28.29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10,521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26.5</a:t>
                      </a:r>
                      <a:endParaRPr sz="1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12,764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32.38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12,250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30.86</a:t>
                      </a:r>
                      <a:endParaRPr sz="1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18B9B59E-A98E-8920-A2D8-EEB33888EBB3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ef19df2aac_8_18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分科分發重點提醒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2ef19df2aac_8_180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ef19df2aac_8_180"/>
          <p:cNvSpPr txBox="1"/>
          <p:nvPr/>
        </p:nvSpPr>
        <p:spPr>
          <a:xfrm>
            <a:off x="248525" y="1035750"/>
            <a:ext cx="64386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dirty="0">
                <a:solidFill>
                  <a:srgbClr val="FFFFFF"/>
                </a:solidFill>
              </a:rPr>
              <a:t>考生人數不變，</a:t>
            </a:r>
            <a:r>
              <a:rPr lang="zh-TW" sz="2000" b="1" dirty="0">
                <a:solidFill>
                  <a:srgbClr val="FEE16C"/>
                </a:solidFill>
              </a:rPr>
              <a:t>招生人數-5,000</a:t>
            </a:r>
            <a:r>
              <a:rPr lang="zh-TW" sz="2000" dirty="0">
                <a:solidFill>
                  <a:srgbClr val="FFFFFF"/>
                </a:solidFill>
              </a:rPr>
              <a:t>，私校成績可能提升，均標後考生安全志願範圍須增加。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b="1" dirty="0">
                <a:solidFill>
                  <a:srgbClr val="FEE16C"/>
                </a:solidFill>
              </a:rPr>
              <a:t>數甲、化學分數偏高</a:t>
            </a:r>
            <a:r>
              <a:rPr lang="zh-TW" sz="2000" dirty="0">
                <a:solidFill>
                  <a:srgbClr val="FFFFFF"/>
                </a:solidFill>
              </a:rPr>
              <a:t>，數學頂標以上-1~4級分、前標~後標-5級分；化學頂標以上-1-5級分，頂標到均標-3-5級分，均標以下差異逐漸縮小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dirty="0">
                <a:solidFill>
                  <a:srgbClr val="FFFFFF"/>
                </a:solidFill>
              </a:rPr>
              <a:t>地理考生-1,600人，分數偏低，</a:t>
            </a:r>
            <a:r>
              <a:rPr lang="zh-TW" sz="2000" b="1" dirty="0">
                <a:solidFill>
                  <a:srgbClr val="FEE16C"/>
                </a:solidFill>
              </a:rPr>
              <a:t>頂標~後標+2級分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dirty="0">
                <a:solidFill>
                  <a:srgbClr val="FFFFFF"/>
                </a:solidFill>
              </a:rPr>
              <a:t>歷史考生-1,000人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dirty="0">
                <a:solidFill>
                  <a:srgbClr val="FFFFFF"/>
                </a:solidFill>
              </a:rPr>
              <a:t>物理頂標前+1~3級分，</a:t>
            </a:r>
            <a:r>
              <a:rPr lang="zh-TW" sz="2000" b="1" dirty="0">
                <a:solidFill>
                  <a:srgbClr val="FEE16C"/>
                </a:solidFill>
              </a:rPr>
              <a:t>均標前+3~4級分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dirty="0">
                <a:solidFill>
                  <a:srgbClr val="FFFFFF"/>
                </a:solidFill>
              </a:rPr>
              <a:t>公民</a:t>
            </a:r>
            <a:r>
              <a:rPr lang="zh-TW" sz="2000" b="1" dirty="0">
                <a:solidFill>
                  <a:srgbClr val="FEE16C"/>
                </a:solidFill>
              </a:rPr>
              <a:t>均標以下-2級分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dirty="0">
                <a:solidFill>
                  <a:srgbClr val="FFFFFF"/>
                </a:solidFill>
              </a:rPr>
              <a:t>各科人數與去年差異不大，</a:t>
            </a:r>
            <a:r>
              <a:rPr lang="zh-TW" sz="2000" b="1" dirty="0">
                <a:solidFill>
                  <a:srgbClr val="FEE16C"/>
                </a:solidFill>
              </a:rPr>
              <a:t>百分比法可參考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4" name="Google Shape;348;p30">
            <a:extLst>
              <a:ext uri="{FF2B5EF4-FFF2-40B4-BE49-F238E27FC236}">
                <a16:creationId xmlns:a16="http://schemas.microsoft.com/office/drawing/2014/main" id="{7A72BBEB-5E0F-C769-F870-B65AF8298C9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ee8d772b79_0_31"/>
          <p:cNvSpPr txBox="1">
            <a:spLocks noGrp="1"/>
          </p:cNvSpPr>
          <p:nvPr>
            <p:ph type="title"/>
          </p:nvPr>
        </p:nvSpPr>
        <p:spPr>
          <a:xfrm>
            <a:off x="299700" y="1728000"/>
            <a:ext cx="85446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 dirty="0">
                <a:solidFill>
                  <a:schemeClr val="bg1"/>
                </a:solidFill>
              </a:rPr>
              <a:t>– PART 3 –</a:t>
            </a:r>
            <a:endParaRPr sz="4400" b="1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 dirty="0">
                <a:solidFill>
                  <a:srgbClr val="FFFF00"/>
                </a:solidFill>
              </a:rPr>
              <a:t>8步驟</a:t>
            </a:r>
            <a:r>
              <a:rPr lang="zh-TW" sz="4400" b="1" dirty="0">
                <a:solidFill>
                  <a:srgbClr val="FF9900"/>
                </a:solidFill>
              </a:rPr>
              <a:t>帶你做簡易落點分析</a:t>
            </a:r>
            <a:endParaRPr sz="4400" b="1" dirty="0">
              <a:solidFill>
                <a:srgbClr val="FF9900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B0AE5D0D-B2A9-AE90-1DC4-1CED2000B159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跨年度落點評估的原則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 txBox="1"/>
          <p:nvPr/>
        </p:nvSpPr>
        <p:spPr>
          <a:xfrm>
            <a:off x="119100" y="1039875"/>
            <a:ext cx="7871400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原則：</a:t>
            </a:r>
            <a:b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zh-TW" sz="2000" b="1" i="0" u="none" strike="noStrike" cap="none" dirty="0">
                <a:solidFill>
                  <a:srgbClr val="FEE16C"/>
                </a:solidFill>
              </a:rPr>
              <a:t>前提條件不變(差異不大)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的情況下，將今年級分轉換為</a:t>
            </a:r>
            <a:r>
              <a:rPr lang="zh-TW" altLang="en-US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某</a:t>
            </a:r>
            <a:r>
              <a:rPr lang="zh-TW" sz="2000" b="1" i="0" u="none" strike="noStrike" cap="none" dirty="0">
                <a:solidFill>
                  <a:srgbClr val="FEE16C"/>
                </a:solidFill>
              </a:rPr>
              <a:t>比較基準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，再將目標科系去年(或前年)錄取結果也轉換為</a:t>
            </a:r>
            <a:r>
              <a:rPr lang="zh-TW" sz="2000" b="1" i="0" u="none" strike="noStrike" cap="none" dirty="0">
                <a:solidFill>
                  <a:srgbClr val="FEE16C"/>
                </a:solidFill>
              </a:rPr>
              <a:t>比較基準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，以共同的基準進行比較，由此評估通過機率</a:t>
            </a:r>
            <a:r>
              <a:rPr lang="zh-TW" sz="2000" dirty="0">
                <a:solidFill>
                  <a:srgbClr val="FFFFFF"/>
                </a:solidFill>
              </a:rPr>
              <a:t>。</a:t>
            </a:r>
            <a:endParaRPr sz="2000" dirty="0">
              <a:solidFill>
                <a:srgbClr val="FFFFFF"/>
              </a:solidFill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EE16C"/>
                </a:solidFill>
              </a:rPr>
              <a:t>比較基準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000" b="1" i="0" u="sng" strike="noStrike" cap="none" dirty="0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2000" b="1" i="0" u="sng" strike="noStrike" cap="none" dirty="0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PR值/百分比值</a:t>
            </a:r>
            <a:endParaRPr sz="2000" b="1" i="0" u="sng" strike="noStrike" cap="none" dirty="0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EE16C"/>
                </a:solidFill>
              </a:rPr>
              <a:t>前提條件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000" b="0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【分科測驗考生人數】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 </a:t>
            </a:r>
            <a:r>
              <a:rPr lang="zh-TW" sz="2000" b="0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【填志願人數】</a:t>
            </a:r>
            <a:r>
              <a:rPr lang="zh-TW" sz="20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、【科系熱門程度】、【採計科目與加權比重】、</a:t>
            </a:r>
            <a:r>
              <a:rPr lang="zh-TW" sz="2000" b="0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【招生名額】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且【招生無缺額】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86646547-9578-F112-6F40-7C41139DC8C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/>
          <p:nvPr/>
        </p:nvSpPr>
        <p:spPr>
          <a:xfrm>
            <a:off x="138300" y="833100"/>
            <a:ext cx="1554600" cy="38550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7705100" y="2068704"/>
            <a:ext cx="1308900" cy="15000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配置夢幻-理想-安全三段總計30-100志願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人工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落點分析8步驟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208826" y="1055375"/>
            <a:ext cx="14178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各科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學測級分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分科級分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208825" y="2311950"/>
            <a:ext cx="14178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</a:t>
            </a: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種成績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組合</a:t>
            </a: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(尋找優勢組合)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208825" y="3568525"/>
            <a:ext cx="14178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設定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30-120所目標校系清單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145119" y="927125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/>
          <p:nvPr/>
        </p:nvSpPr>
        <p:spPr>
          <a:xfrm>
            <a:off x="145119" y="345685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108406" y="206435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2146226" y="1644438"/>
            <a:ext cx="13089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檢視是否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通過檢定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1973627" y="1516188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2146226" y="3107713"/>
            <a:ext cx="1308900" cy="897300"/>
          </a:xfrm>
          <a:prstGeom prst="rect">
            <a:avLst/>
          </a:prstGeom>
          <a:solidFill>
            <a:srgbClr val="EA9999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評估能通過的機率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1973627" y="2979463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3839359" y="2068688"/>
            <a:ext cx="1417800" cy="1530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判斷目標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校系安全、理想、夢幻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3666759" y="192220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5700383" y="2068688"/>
            <a:ext cx="1554600" cy="1530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調整目標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校系清單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重新配置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志願順序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7469880" y="192220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5539542" y="192220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19"/>
          <p:cNvCxnSpPr/>
          <p:nvPr/>
        </p:nvCxnSpPr>
        <p:spPr>
          <a:xfrm>
            <a:off x="2800676" y="2617938"/>
            <a:ext cx="0" cy="3798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0" name="Google Shape;430;p19"/>
          <p:cNvCxnSpPr/>
          <p:nvPr/>
        </p:nvCxnSpPr>
        <p:spPr>
          <a:xfrm rot="10800000" flipH="1">
            <a:off x="1823848" y="2245475"/>
            <a:ext cx="276900" cy="2874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1" name="Google Shape;431;p19"/>
          <p:cNvCxnSpPr/>
          <p:nvPr/>
        </p:nvCxnSpPr>
        <p:spPr>
          <a:xfrm rot="10800000" flipH="1">
            <a:off x="3513224" y="3355050"/>
            <a:ext cx="248400" cy="2835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2" name="Google Shape;432;p19"/>
          <p:cNvCxnSpPr/>
          <p:nvPr/>
        </p:nvCxnSpPr>
        <p:spPr>
          <a:xfrm>
            <a:off x="5309378" y="2840800"/>
            <a:ext cx="358500" cy="204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3" name="Google Shape;433;p19"/>
          <p:cNvCxnSpPr/>
          <p:nvPr/>
        </p:nvCxnSpPr>
        <p:spPr>
          <a:xfrm>
            <a:off x="7290578" y="2764600"/>
            <a:ext cx="358500" cy="204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34" name="Google Shape;434;p19"/>
          <p:cNvCxnSpPr>
            <a:stCxn id="426" idx="0"/>
          </p:cNvCxnSpPr>
          <p:nvPr/>
        </p:nvCxnSpPr>
        <p:spPr>
          <a:xfrm rot="5400000" flipH="1">
            <a:off x="4796783" y="387788"/>
            <a:ext cx="370500" cy="2991300"/>
          </a:xfrm>
          <a:prstGeom prst="bentConnector2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F1DD664-B5B3-C2B1-050B-FC334B4AAD7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跨年度評估落點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119100" y="887475"/>
            <a:ext cx="6751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單科級分排名法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評估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將自己今年的單科級分對照累積人數表，轉換成【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排名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用此排名為基準，比照去年各科級分累積人數表，轉換成去年級分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利用此轉換出之級分，帶入目標科系做加權，得到【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轉換總級分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與去年目標科系的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錄取總級分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進行比較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rgbClr val="FFFF00"/>
                </a:solidFill>
              </a:rPr>
              <a:t> 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若【轉換總級分】優於去年總級分，則安全</a:t>
            </a:r>
            <a:endParaRPr sz="2000" b="1" i="0" u="none" strike="noStrike" cap="none">
              <a:solidFill>
                <a:srgbClr val="FEE16C"/>
              </a:solidFill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>
                <a:solidFill>
                  <a:srgbClr val="FEE16C"/>
                </a:solidFill>
              </a:rPr>
              <a:t> 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若【轉換總級分】相當於去總級分，則理想</a:t>
            </a:r>
            <a:endParaRPr sz="2000" b="1" i="0" u="none" strike="noStrike" cap="none">
              <a:solidFill>
                <a:srgbClr val="FEE16C"/>
              </a:solidFill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>
                <a:solidFill>
                  <a:srgbClr val="FEE16C"/>
                </a:solidFill>
              </a:rPr>
              <a:t> 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若【轉換總級分】劣於去年總級分，則夢幻</a:t>
            </a:r>
            <a:endParaRPr sz="2000" b="1" i="0" u="none" strike="noStrike" cap="none">
              <a:solidFill>
                <a:srgbClr val="FEE16C"/>
              </a:solidFill>
            </a:endParaRPr>
          </a:p>
        </p:txBody>
      </p:sp>
      <p:sp>
        <p:nvSpPr>
          <p:cNvPr id="441" name="Google Shape;441;p20"/>
          <p:cNvSpPr txBox="1"/>
          <p:nvPr/>
        </p:nvSpPr>
        <p:spPr>
          <a:xfrm>
            <a:off x="3665025" y="937175"/>
            <a:ext cx="2248800" cy="38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適合</a:t>
            </a:r>
            <a:r>
              <a:rPr lang="zh-TW" sz="2000" b="1"/>
              <a:t>加權改變</a:t>
            </a: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FD83E62E-74E5-D55F-B6D8-B82F094EAC59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650" y="1374613"/>
            <a:ext cx="70389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第一步：細看簡章</a:t>
            </a:r>
            <a:endParaRPr sz="4400">
              <a:solidFill>
                <a:srgbClr val="FFFFF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55236" y="3216025"/>
            <a:ext cx="12639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同分比序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988350" y="3216025"/>
            <a:ext cx="14427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學測/英聽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檢定科目標準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695700" y="1374625"/>
            <a:ext cx="2009400" cy="17940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953043" y="3216025"/>
            <a:ext cx="17802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校系採計科目</a:t>
            </a:r>
            <a:endParaRPr sz="16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</a:t>
            </a:r>
            <a:r>
              <a:rPr lang="zh-TW" sz="16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高倍率</a:t>
            </a: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科目)</a:t>
            </a:r>
            <a:endParaRPr sz="16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086AC9B-D100-688B-26EB-1DB16650C90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8F08E9-3175-D902-0941-940BB90BD523}"/>
              </a:ext>
            </a:extLst>
          </p:cNvPr>
          <p:cNvSpPr/>
          <p:nvPr/>
        </p:nvSpPr>
        <p:spPr>
          <a:xfrm>
            <a:off x="5870121" y="1447435"/>
            <a:ext cx="587829" cy="21808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6B97DB-88E6-60D6-1904-B91FAEDF9640}"/>
              </a:ext>
            </a:extLst>
          </p:cNvPr>
          <p:cNvSpPr/>
          <p:nvPr/>
        </p:nvSpPr>
        <p:spPr>
          <a:xfrm>
            <a:off x="5870121" y="1812106"/>
            <a:ext cx="587829" cy="218081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單科級分排名</a:t>
            </a:r>
            <a:r>
              <a:rPr lang="zh-TW" sz="4000">
                <a:solidFill>
                  <a:srgbClr val="FFFFFF"/>
                </a:solidFill>
              </a:rPr>
              <a:t>實例操作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1"/>
          <p:cNvSpPr txBox="1"/>
          <p:nvPr/>
        </p:nvSpPr>
        <p:spPr>
          <a:xfrm>
            <a:off x="119100" y="1039875"/>
            <a:ext cx="89058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目標校系：成功大學資工系</a:t>
            </a:r>
            <a:r>
              <a:rPr lang="zh-TW" sz="2400" dirty="0">
                <a:solidFill>
                  <a:schemeClr val="lt1"/>
                </a:solidFill>
              </a:rPr>
              <a:t>，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2400" dirty="0">
                <a:solidFill>
                  <a:srgbClr val="FFC000"/>
                </a:solidFill>
              </a:rPr>
              <a:t>2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最低錄取分為</a:t>
            </a:r>
            <a:r>
              <a:rPr lang="zh-TW" sz="2400" b="0" i="0" u="sng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2400" u="sng" dirty="0">
                <a:solidFill>
                  <a:srgbClr val="FFC000"/>
                </a:solidFill>
              </a:rPr>
              <a:t>45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考生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2400" dirty="0">
                <a:solidFill>
                  <a:srgbClr val="FFC000"/>
                </a:solidFill>
              </a:rPr>
              <a:t>3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成績為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國51、英48、數甲50、物</a:t>
            </a:r>
            <a:r>
              <a:rPr lang="zh-TW" sz="2400" dirty="0">
                <a:solidFill>
                  <a:srgbClr val="FFC000"/>
                </a:solidFill>
              </a:rPr>
              <a:t>51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、化4</a:t>
            </a:r>
            <a:r>
              <a:rPr lang="zh-TW" sz="2400" dirty="0">
                <a:solidFill>
                  <a:srgbClr val="FFC000"/>
                </a:solidFill>
              </a:rPr>
              <a:t>7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，總分2</a:t>
            </a:r>
            <a:r>
              <a:rPr lang="zh-TW" sz="2400" dirty="0">
                <a:solidFill>
                  <a:srgbClr val="FFC000"/>
                </a:solidFill>
              </a:rPr>
              <a:t>47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排名轉換：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國</a:t>
            </a:r>
            <a:r>
              <a:rPr lang="zh-TW" sz="2400" dirty="0">
                <a:solidFill>
                  <a:srgbClr val="FFC000"/>
                </a:solidFill>
              </a:rPr>
              <a:t>7135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、英7737、數甲</a:t>
            </a:r>
            <a:r>
              <a:rPr lang="zh-TW" sz="2400" dirty="0">
                <a:solidFill>
                  <a:srgbClr val="FFC000"/>
                </a:solidFill>
              </a:rPr>
              <a:t>1610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、物</a:t>
            </a:r>
            <a:r>
              <a:rPr lang="zh-TW" sz="2400" dirty="0">
                <a:solidFill>
                  <a:srgbClr val="FFC000"/>
                </a:solidFill>
              </a:rPr>
              <a:t>1684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、化</a:t>
            </a:r>
            <a:r>
              <a:rPr lang="zh-TW" sz="2400" dirty="0">
                <a:solidFill>
                  <a:srgbClr val="FFC000"/>
                </a:solidFill>
              </a:rPr>
              <a:t>4405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以排名為基準換算為11</a:t>
            </a:r>
            <a:r>
              <a:rPr lang="zh-TW" sz="2400" dirty="0">
                <a:solidFill>
                  <a:schemeClr val="lt1"/>
                </a:solidFill>
              </a:rPr>
              <a:t>2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成績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國</a:t>
            </a:r>
            <a:r>
              <a:rPr lang="zh-TW" sz="2400" dirty="0">
                <a:solidFill>
                  <a:srgbClr val="FFC000"/>
                </a:solidFill>
              </a:rPr>
              <a:t>50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.5、英47.5、數甲4</a:t>
            </a:r>
            <a:r>
              <a:rPr lang="zh-TW" sz="2400" dirty="0">
                <a:solidFill>
                  <a:srgbClr val="FFC000"/>
                </a:solidFill>
              </a:rPr>
              <a:t>6.5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、物</a:t>
            </a:r>
            <a:r>
              <a:rPr lang="zh-TW" sz="2400" dirty="0">
                <a:solidFill>
                  <a:srgbClr val="FFC000"/>
                </a:solidFill>
              </a:rPr>
              <a:t>53.5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、化</a:t>
            </a:r>
            <a:r>
              <a:rPr lang="zh-TW" sz="2400" dirty="0">
                <a:solidFill>
                  <a:srgbClr val="FFC000"/>
                </a:solidFill>
              </a:rPr>
              <a:t>41.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5，</a:t>
            </a:r>
            <a:r>
              <a:rPr lang="zh-TW" sz="2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總分</a:t>
            </a:r>
            <a:r>
              <a:rPr lang="zh-TW" sz="2400" b="0" i="0" u="sng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2400" u="sng" dirty="0">
                <a:solidFill>
                  <a:srgbClr val="FFC000"/>
                </a:solidFill>
              </a:rPr>
              <a:t>39</a:t>
            </a:r>
            <a:r>
              <a:rPr lang="zh-TW" sz="2400" b="0" i="0" u="sng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.5</a:t>
            </a:r>
            <a:r>
              <a:rPr lang="zh-TW" sz="2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級</a:t>
            </a:r>
            <a:r>
              <a:rPr lang="zh-TW" altLang="en-US" sz="2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分</a:t>
            </a:r>
            <a:endParaRPr sz="2400" b="0" i="0" u="none" strike="noStrike" cap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以此判斷</a:t>
            </a:r>
            <a:r>
              <a:rPr lang="zh-TW" sz="2400" b="1" i="0" u="none" strike="noStrike" cap="none" dirty="0">
                <a:solidFill>
                  <a:srgbClr val="FEE16C"/>
                </a:solidFill>
              </a:rPr>
              <a:t>成大資工為夢幻志願</a:t>
            </a:r>
            <a:endParaRPr sz="2400" b="1" i="0" u="none" strike="noStrike" cap="none" dirty="0">
              <a:solidFill>
                <a:srgbClr val="FEE16C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DA8BD1F4-DD90-D1B5-9C5A-30D57C95CD1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2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跨年度評估落點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2"/>
          <p:cNvSpPr txBox="1"/>
          <p:nvPr/>
        </p:nvSpPr>
        <p:spPr>
          <a:xfrm>
            <a:off x="119100" y="1039875"/>
            <a:ext cx="69624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2400" b="1" i="0" u="none" strike="noStrike" cap="none">
                <a:solidFill>
                  <a:srgbClr val="FF9900"/>
                </a:solidFill>
              </a:rPr>
              <a:t>組合總分去加權排名法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評估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(適用於與去年相同)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將自己的各科級分帶入目標科系的採計加權後得到加權總級分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將加權總級分換算為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去加權總級分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，並得到組合總分【排名】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將目標科系去年的最低錄取分換算成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去加權總級分</a:t>
            </a:r>
            <a:endParaRPr sz="2000" b="1" i="0" u="none" strike="noStrike" cap="none">
              <a:solidFill>
                <a:srgbClr val="FEE16C"/>
              </a:solidFill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將去年的去加權總級分換算成去年組合總分【排名】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以兩年度【排名】為基準進行比較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>
                <a:solidFill>
                  <a:srgbClr val="FEE16C"/>
                </a:solidFill>
              </a:rPr>
              <a:t> 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若【自己的排名】優於去年的排名，則安全</a:t>
            </a:r>
            <a:endParaRPr sz="1400" b="1" i="0" u="none" strike="noStrike" cap="none">
              <a:solidFill>
                <a:srgbClr val="FEE16C"/>
              </a:solidFill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>
                <a:solidFill>
                  <a:srgbClr val="FEE16C"/>
                </a:solidFill>
              </a:rPr>
              <a:t> 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若【自己的排名】相當於去年的排名，則理想</a:t>
            </a:r>
            <a:endParaRPr sz="1400" b="1" i="0" u="none" strike="noStrike" cap="none">
              <a:solidFill>
                <a:srgbClr val="FEE16C"/>
              </a:solidFill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>
                <a:solidFill>
                  <a:srgbClr val="FEE16C"/>
                </a:solidFill>
              </a:rPr>
              <a:t> 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若【自己的排名】劣於去年的排名，則夢幻</a:t>
            </a:r>
            <a:endParaRPr sz="2000" b="1" i="0" u="none" strike="noStrike" cap="none">
              <a:solidFill>
                <a:srgbClr val="FEE16C"/>
              </a:solidFill>
            </a:endParaRPr>
          </a:p>
        </p:txBody>
      </p:sp>
      <p:sp>
        <p:nvSpPr>
          <p:cNvPr id="454" name="Google Shape;454;p22"/>
          <p:cNvSpPr txBox="1"/>
          <p:nvPr/>
        </p:nvSpPr>
        <p:spPr>
          <a:xfrm>
            <a:off x="4571975" y="1111075"/>
            <a:ext cx="2248800" cy="38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適合</a:t>
            </a:r>
            <a:r>
              <a:rPr lang="zh-TW" sz="2000" b="1"/>
              <a:t>高分</a:t>
            </a: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2863CC4D-6A9D-4AA7-FF26-28FC2EEB517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去加權總級分排名</a:t>
            </a:r>
            <a:r>
              <a:rPr lang="zh-TW" sz="4000">
                <a:solidFill>
                  <a:srgbClr val="FFFFFF"/>
                </a:solidFill>
              </a:rPr>
              <a:t>範例比對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3"/>
          <p:cNvSpPr txBox="1"/>
          <p:nvPr/>
        </p:nvSpPr>
        <p:spPr>
          <a:xfrm>
            <a:off x="119100" y="1039875"/>
            <a:ext cx="89058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目標校系：清大特殊教育學系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國x2.00 英x2.00 歷x1.00 公x1.00</a:t>
            </a:r>
            <a:endParaRPr sz="1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111年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最低錄取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271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271 / (2+2+1+1)  = 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45.167 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 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單科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平均</a:t>
            </a:r>
            <a:r>
              <a:rPr lang="zh-TW" alt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分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45.167 x 4 = 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180.67 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 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去加權總級分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國、英、歷、公 180.67級分，為該組合排名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3,267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112年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同樣組合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3,267名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為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186級分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考生去加權總成績超過186級分則清大特教為合理志願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EE16C"/>
                </a:solidFill>
              </a:rPr>
              <a:t>(112</a:t>
            </a:r>
            <a:r>
              <a:rPr lang="zh-TW" sz="2400" b="1" dirty="0">
                <a:solidFill>
                  <a:srgbClr val="FEE16C"/>
                </a:solidFill>
              </a:rPr>
              <a:t>年</a:t>
            </a:r>
            <a:r>
              <a:rPr lang="zh-TW" sz="2400" b="1" i="0" u="none" strike="noStrike" cap="none" dirty="0">
                <a:solidFill>
                  <a:srgbClr val="FEE16C"/>
                </a:solidFill>
              </a:rPr>
              <a:t>去加權錄取級分數為186.7)</a:t>
            </a:r>
            <a:endParaRPr sz="2400" b="1" i="0" u="none" strike="noStrike" cap="none" dirty="0">
              <a:solidFill>
                <a:srgbClr val="FEE16C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530F32A-4366-9C16-DC1E-E6DADFDB2CA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4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跨年度評估落點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119100" y="1314900"/>
            <a:ext cx="65775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000" b="0" i="0" u="none" strike="noStrike" cap="none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以</a:t>
            </a:r>
            <a:r>
              <a:rPr lang="zh-TW" sz="2400" b="0" i="0" u="none" strike="noStrike" cap="none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PR值/百分比值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評估</a:t>
            </a:r>
            <a:endParaRPr sz="2000" b="0" i="0" u="none" strike="noStrike" cap="none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用去年目標科系最低錄取分去加權換算為去年的【 </a:t>
            </a:r>
            <a:r>
              <a:rPr lang="zh-TW" sz="2000" b="0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PR值</a:t>
            </a:r>
            <a:r>
              <a:rPr lang="zh-TW" sz="20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】</a:t>
            </a:r>
            <a:endParaRPr sz="2000" b="0" i="0" u="none" strike="noStrike" cap="none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以今年的科目採計加權計算自己的去加權級分的【 </a:t>
            </a:r>
            <a:r>
              <a:rPr lang="zh-TW" sz="2000" b="0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PR值</a:t>
            </a:r>
            <a:r>
              <a:rPr lang="zh-TW" sz="20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】</a:t>
            </a:r>
            <a:endParaRPr sz="2000" b="0" i="0" u="none" strike="noStrike" cap="none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比較自己的PR值與去年的PR值</a:t>
            </a:r>
            <a:endParaRPr sz="2000" b="0" i="0" u="none" strike="noStrike" cap="none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若【自己的PR值】優於去年的PR值，則安全</a:t>
            </a:r>
            <a:endParaRPr sz="2000" b="0" i="0" u="none" strike="noStrike" cap="none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若【自己的PR值】相當於去年的PR值，則理想</a:t>
            </a:r>
            <a:endParaRPr sz="2000" b="0" i="0" u="none" strike="noStrike" cap="none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若【自己的PR值】劣於去年的PR值，則夢幻</a:t>
            </a:r>
            <a:endParaRPr sz="2400" b="0" i="0" u="none" strike="noStrike" cap="none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3526543" y="1314900"/>
            <a:ext cx="3704700" cy="462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zh-TW" sz="1800" b="1">
                <a:solidFill>
                  <a:schemeClr val="dk1"/>
                </a:solidFill>
              </a:rPr>
              <a:t>考生人數雷同時，適合大部分狀況</a:t>
            </a:r>
            <a:endParaRPr sz="2000" b="1"/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1E2D7B52-6DDF-E7BB-F8E9-11A9300BF2A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PR值/百分比值法</a:t>
            </a:r>
            <a:r>
              <a:rPr lang="zh-TW" sz="4000">
                <a:solidFill>
                  <a:srgbClr val="FFFFFF"/>
                </a:solidFill>
              </a:rPr>
              <a:t> 範例比對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119100" y="1039875"/>
            <a:ext cx="89058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目標校系：政大法律系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英x2.00 公x1.00 國x1.00 歷x1.00 數Bx1.00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111年最低錄取  310級分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去加權總級分 258.33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英、公、國、歷、數B  258.33級分，為考生前4.38%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112年同樣組合 4.38% 為 251級分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考生去加權總成績超過251級分則政大法律可視為理想志願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(112去加權錄取分數為255.8)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48;p30">
            <a:extLst>
              <a:ext uri="{FF2B5EF4-FFF2-40B4-BE49-F238E27FC236}">
                <a16:creationId xmlns:a16="http://schemas.microsoft.com/office/drawing/2014/main" id="{34A56A9E-DDCA-4721-871D-FE0226F98FA9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3種方法比較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6"/>
          <p:cNvSpPr txBox="1"/>
          <p:nvPr/>
        </p:nvSpPr>
        <p:spPr>
          <a:xfrm>
            <a:off x="344650" y="1039875"/>
            <a:ext cx="85770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FFFFFF"/>
                </a:solidFill>
              </a:rPr>
              <a:t>●</a:t>
            </a:r>
            <a:r>
              <a:rPr lang="zh-TW" sz="2200">
                <a:solidFill>
                  <a:srgbClr val="FFFFFF"/>
                </a:solidFill>
              </a:rPr>
              <a:t>目標校系：中山大學資訊工程系</a:t>
            </a:r>
            <a:endParaRPr sz="22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rgbClr val="FFFFFF"/>
                </a:solidFill>
              </a:rPr>
              <a:t>數甲x2.00 英x1.00 物x2.00</a:t>
            </a:r>
            <a:endParaRPr sz="22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rgbClr val="FFFFFF"/>
                </a:solidFill>
              </a:rPr>
              <a:t>111總分204、去加權總分 122.4級分、3312名、21.35%</a:t>
            </a:r>
            <a:endParaRPr sz="2200">
              <a:solidFill>
                <a:srgbClr val="FFFFFF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FFFFFF"/>
                </a:solidFill>
              </a:rPr>
              <a:t>●</a:t>
            </a:r>
            <a:r>
              <a:rPr lang="zh-TW" sz="2200">
                <a:solidFill>
                  <a:srgbClr val="FFFFFF"/>
                </a:solidFill>
              </a:rPr>
              <a:t>考生112成績</a:t>
            </a:r>
            <a:endParaRPr sz="22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rgbClr val="FFFFFF"/>
                </a:solidFill>
              </a:rPr>
              <a:t>數甲43 英40 物53 ，總分232、去加權總分 139.2級分</a:t>
            </a:r>
            <a:endParaRPr sz="22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rgbClr val="EEFF41"/>
                </a:solidFill>
              </a:rPr>
              <a:t>單科排名</a:t>
            </a:r>
            <a:r>
              <a:rPr lang="zh-TW" sz="2200">
                <a:solidFill>
                  <a:srgbClr val="FFFFFF"/>
                </a:solidFill>
              </a:rPr>
              <a:t>：數甲41 英35.5 物44.5 ，總分206.5級分，合理</a:t>
            </a:r>
            <a:endParaRPr sz="22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rgbClr val="EEFF41"/>
                </a:solidFill>
              </a:rPr>
              <a:t>去加權排名法</a:t>
            </a:r>
            <a:r>
              <a:rPr lang="zh-TW" sz="2200">
                <a:solidFill>
                  <a:srgbClr val="FFFFFF"/>
                </a:solidFill>
              </a:rPr>
              <a:t>：2529名，安全</a:t>
            </a:r>
            <a:endParaRPr sz="22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rgbClr val="EEFF41"/>
                </a:solidFill>
              </a:rPr>
              <a:t>百分比值法</a:t>
            </a:r>
            <a:r>
              <a:rPr lang="zh-TW" sz="2200">
                <a:solidFill>
                  <a:srgbClr val="FFFFFF"/>
                </a:solidFill>
              </a:rPr>
              <a:t>：11.24%，安全</a:t>
            </a:r>
            <a:endParaRPr sz="22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rgbClr val="FFC000"/>
                </a:solidFill>
              </a:rPr>
              <a:t>112年總分230、去加權總分138級分、2814名、12.51%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" name="Google Shape;348;p30">
            <a:extLst>
              <a:ext uri="{FF2B5EF4-FFF2-40B4-BE49-F238E27FC236}">
                <a16:creationId xmlns:a16="http://schemas.microsoft.com/office/drawing/2014/main" id="{5DF46D45-EB00-4D34-8891-6D9CFBB2E8C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落點注意事項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7"/>
          <p:cNvSpPr txBox="1"/>
          <p:nvPr/>
        </p:nvSpPr>
        <p:spPr>
          <a:xfrm>
            <a:off x="119100" y="1039875"/>
            <a:ext cx="88026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>
                <a:solidFill>
                  <a:schemeClr val="lt1"/>
                </a:solidFill>
              </a:rPr>
              <a:t>今年整體考生人數與去年雷同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2400">
                <a:solidFill>
                  <a:schemeClr val="lt1"/>
                </a:solidFill>
              </a:rPr>
              <a:t>可用PR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值</a:t>
            </a:r>
            <a:r>
              <a:rPr lang="zh-TW" sz="2400">
                <a:solidFill>
                  <a:schemeClr val="lt1"/>
                </a:solidFill>
              </a:rPr>
              <a:t>法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r>
              <a:rPr lang="zh-TW" sz="2400">
                <a:solidFill>
                  <a:schemeClr val="lt1"/>
                </a:solidFill>
              </a:rPr>
              <a:t>做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為基準較保守，PR值</a:t>
            </a:r>
            <a:r>
              <a:rPr lang="zh-TW" sz="2400">
                <a:solidFill>
                  <a:schemeClr val="lt1"/>
                </a:solidFill>
              </a:rPr>
              <a:t>做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為基準較樂觀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建議落點可參考112</a:t>
            </a:r>
            <a:r>
              <a:rPr lang="zh-TW" sz="2400">
                <a:solidFill>
                  <a:schemeClr val="lt1"/>
                </a:solidFill>
              </a:rPr>
              <a:t>年數據(也可多參考幾年)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頂尖校系</a:t>
            </a:r>
            <a:r>
              <a:rPr lang="zh-TW" sz="2400">
                <a:solidFill>
                  <a:srgbClr val="FFC000"/>
                </a:solidFill>
              </a:rPr>
              <a:t>(醫學系)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可比較</a:t>
            </a: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累</a:t>
            </a:r>
            <a:r>
              <a:rPr lang="zh-TW" sz="2400">
                <a:solidFill>
                  <a:srgbClr val="FFC000"/>
                </a:solidFill>
              </a:rPr>
              <a:t>計</a:t>
            </a: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招生名額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頂標校系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，可看</a:t>
            </a: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PR值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百分比值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前標、均標校系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，可參考</a:t>
            </a:r>
            <a:r>
              <a:rPr lang="zh-TW" sz="2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>
                <a:solidFill>
                  <a:srgbClr val="FFC000"/>
                </a:solidFill>
              </a:rPr>
              <a:t>後標校系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，應</a:t>
            </a:r>
            <a:r>
              <a:rPr lang="zh-TW" sz="2400">
                <a:solidFill>
                  <a:schemeClr val="lt1"/>
                </a:solidFill>
              </a:rPr>
              <a:t>考慮招生名額減少，擴大安全志願範圍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重點是校系優先序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48;p30">
            <a:extLst>
              <a:ext uri="{FF2B5EF4-FFF2-40B4-BE49-F238E27FC236}">
                <a16:creationId xmlns:a16="http://schemas.microsoft.com/office/drawing/2014/main" id="{81B6F5EC-CA37-496B-A9FE-298342244FB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8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最佳落點：多填10個志願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1" name="Google Shape;491;p28"/>
          <p:cNvGraphicFramePr/>
          <p:nvPr/>
        </p:nvGraphicFramePr>
        <p:xfrm>
          <a:off x="119100" y="1042600"/>
          <a:ext cx="8205400" cy="3505020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1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108年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109年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110年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111年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112年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全體登記生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填寫志願數之平均數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填寫100個志願之百分比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18.12%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21.59%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17.28%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28.84%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20.48%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錄取生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填寫志願之平均數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錄取志願之平均數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未錄取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登記生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填寫志願數之平均數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2" name="Google Shape;492;p28"/>
          <p:cNvSpPr txBox="1"/>
          <p:nvPr/>
        </p:nvSpPr>
        <p:spPr>
          <a:xfrm>
            <a:off x="4119228" y="4547620"/>
            <a:ext cx="46237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112未錄取登記生填滿100個志願數之百分比：9.53%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8;p30">
            <a:extLst>
              <a:ext uri="{FF2B5EF4-FFF2-40B4-BE49-F238E27FC236}">
                <a16:creationId xmlns:a16="http://schemas.microsoft.com/office/drawing/2014/main" id="{FC199235-0D8C-4540-B6E3-FB4436277D4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其他可能會影響落點的變因</a:t>
            </a:r>
            <a:endParaRPr sz="3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 txBox="1"/>
          <p:nvPr/>
        </p:nvSpPr>
        <p:spPr>
          <a:xfrm>
            <a:off x="459730" y="1023337"/>
            <a:ext cx="7332900" cy="3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同分參酌順序</a:t>
            </a: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AutoNum type="arabicPeriod"/>
            </a:pPr>
            <a:r>
              <a:rPr lang="zh-TW" sz="2700" b="1" i="0" u="none" strike="noStrike" cap="none">
                <a:solidFill>
                  <a:srgbClr val="FEE16C"/>
                </a:solidFill>
              </a:rPr>
              <a:t>招生名額變化</a:t>
            </a:r>
            <a:endParaRPr sz="2700" b="1" i="0" u="none" strike="noStrike" cap="none">
              <a:solidFill>
                <a:srgbClr val="FEE16C"/>
              </a:solidFill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採計組合與加權變化</a:t>
            </a: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科系熱門程度變化(跨多年度比較須注意)</a:t>
            </a: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1">
                <a:solidFill>
                  <a:srgbClr val="FEE16C"/>
                </a:solidFill>
              </a:rPr>
              <a:t>前一年度缺額與否</a:t>
            </a:r>
            <a:r>
              <a:rPr lang="zh-TW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(前段學校)</a:t>
            </a: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選校不選系</a:t>
            </a: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蝴蝶效應</a:t>
            </a: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8;p30">
            <a:extLst>
              <a:ext uri="{FF2B5EF4-FFF2-40B4-BE49-F238E27FC236}">
                <a16:creationId xmlns:a16="http://schemas.microsoft.com/office/drawing/2014/main" id="{4BC42F7C-65E0-4389-9863-0B7A8AF1D7FE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0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依不同邏輯設定落點順序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03129" y="895509"/>
            <a:ext cx="7779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依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興趣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2000" b="1" i="0" u="none" strike="noStrike" cap="none">
                <a:solidFill>
                  <a:srgbClr val="FEE16C"/>
                </a:solidFill>
              </a:rPr>
              <a:t>成績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判斷目標校系落點層級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30"/>
          <p:cNvCxnSpPr/>
          <p:nvPr/>
        </p:nvCxnSpPr>
        <p:spPr>
          <a:xfrm>
            <a:off x="1650987" y="1541629"/>
            <a:ext cx="0" cy="376770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07" name="Google Shape;507;p30"/>
          <p:cNvCxnSpPr/>
          <p:nvPr/>
        </p:nvCxnSpPr>
        <p:spPr>
          <a:xfrm>
            <a:off x="268420" y="2571750"/>
            <a:ext cx="5401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08" name="Google Shape;508;p30"/>
          <p:cNvCxnSpPr/>
          <p:nvPr/>
        </p:nvCxnSpPr>
        <p:spPr>
          <a:xfrm>
            <a:off x="268420" y="3803481"/>
            <a:ext cx="5440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09" name="Google Shape;509;p30"/>
          <p:cNvSpPr/>
          <p:nvPr/>
        </p:nvSpPr>
        <p:spPr>
          <a:xfrm>
            <a:off x="306149" y="1541629"/>
            <a:ext cx="1133100" cy="846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夢幻區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10-30個</a:t>
            </a:r>
            <a:endParaRPr sz="1400" b="1" i="0" u="none" strike="noStrike" cap="none">
              <a:solidFill>
                <a:srgbClr val="C00000"/>
              </a:solidFill>
            </a:endParaRPr>
          </a:p>
        </p:txBody>
      </p:sp>
      <p:sp>
        <p:nvSpPr>
          <p:cNvPr id="510" name="Google Shape;510;p30"/>
          <p:cNvSpPr txBox="1"/>
          <p:nvPr/>
        </p:nvSpPr>
        <p:spPr>
          <a:xfrm>
            <a:off x="1743251" y="1617825"/>
            <a:ext cx="385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依照個人喜好高低進行排序，不必在意分數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0"/>
          <p:cNvSpPr/>
          <p:nvPr/>
        </p:nvSpPr>
        <p:spPr>
          <a:xfrm>
            <a:off x="306149" y="2787050"/>
            <a:ext cx="1133100" cy="8463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理想區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20-40個</a:t>
            </a:r>
            <a:endParaRPr sz="1400" b="1" i="0" u="none" strike="noStrike" cap="none">
              <a:solidFill>
                <a:srgbClr val="C00000"/>
              </a:solidFill>
            </a:endParaRPr>
          </a:p>
        </p:txBody>
      </p:sp>
      <p:sp>
        <p:nvSpPr>
          <p:cNvPr id="512" name="Google Shape;512;p30"/>
          <p:cNvSpPr txBox="1"/>
          <p:nvPr/>
        </p:nvSpPr>
        <p:spPr>
          <a:xfrm>
            <a:off x="1743250" y="2690406"/>
            <a:ext cx="41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先依據過往上榜分數由高至低進行排序，再依興趣調整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本區前5志願為最有可能的落點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0"/>
          <p:cNvSpPr/>
          <p:nvPr/>
        </p:nvSpPr>
        <p:spPr>
          <a:xfrm>
            <a:off x="306149" y="4018780"/>
            <a:ext cx="1133100" cy="8463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安全區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10-30個</a:t>
            </a:r>
            <a:endParaRPr sz="1400" b="1" i="0" u="none" strike="noStrike" cap="none">
              <a:solidFill>
                <a:srgbClr val="C00000"/>
              </a:solidFill>
            </a:endParaRPr>
          </a:p>
        </p:txBody>
      </p:sp>
      <p:sp>
        <p:nvSpPr>
          <p:cNvPr id="514" name="Google Shape;514;p30"/>
          <p:cNvSpPr txBox="1"/>
          <p:nvPr/>
        </p:nvSpPr>
        <p:spPr>
          <a:xfrm>
            <a:off x="1743250" y="3977300"/>
            <a:ext cx="421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先依照學校排序，再依分數與興趣調整(先選校再選系)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確保最後一個志願一定會錄取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5957075" y="1509625"/>
            <a:ext cx="1611600" cy="846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分數應不足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有上算賺到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5957075" y="2787050"/>
            <a:ext cx="1611600" cy="810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避免落入低分陷阱學系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5957075" y="4053500"/>
            <a:ext cx="1611600" cy="8109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先求有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選校優先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" name="Google Shape;348;p30">
            <a:extLst>
              <a:ext uri="{FF2B5EF4-FFF2-40B4-BE49-F238E27FC236}">
                <a16:creationId xmlns:a16="http://schemas.microsoft.com/office/drawing/2014/main" id="{F9033534-F1C6-45F7-911C-A3079695EB6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725" y="1853950"/>
            <a:ext cx="70389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第一步：細看簡章</a:t>
            </a:r>
            <a:endParaRPr sz="4400">
              <a:solidFill>
                <a:srgbClr val="FFFFF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314625" y="927125"/>
            <a:ext cx="7038900" cy="800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2A5B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若比較至最後一科仍同分時，再依同分參酌順序逐科以「</a:t>
            </a:r>
            <a:r>
              <a:rPr lang="zh-TW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換算級分前之實得分數</a:t>
            </a:r>
            <a:r>
              <a:rPr lang="zh-TW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」比較成績，擇優錄取。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240681" y="3673225"/>
            <a:ext cx="12639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同分比序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1988350" y="3673225"/>
            <a:ext cx="14427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學測/英聽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檢定科目標準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842837" y="3673225"/>
            <a:ext cx="17802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校系採計科目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</a:t>
            </a:r>
            <a:r>
              <a:rPr lang="zh-TW" sz="16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高倍率</a:t>
            </a: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科目)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0BC828-BDFF-726C-40CD-31599D2AE10A}"/>
              </a:ext>
            </a:extLst>
          </p:cNvPr>
          <p:cNvSpPr/>
          <p:nvPr/>
        </p:nvSpPr>
        <p:spPr>
          <a:xfrm>
            <a:off x="6474279" y="1853950"/>
            <a:ext cx="824421" cy="1819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1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各校參考累</a:t>
            </a:r>
            <a:r>
              <a:rPr lang="zh-TW" sz="4400">
                <a:solidFill>
                  <a:srgbClr val="FFFFFF"/>
                </a:solidFill>
              </a:rPr>
              <a:t>計</a:t>
            </a: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人數對照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3" name="Google Shape;523;p31"/>
          <p:cNvCxnSpPr/>
          <p:nvPr/>
        </p:nvCxnSpPr>
        <p:spPr>
          <a:xfrm>
            <a:off x="282020" y="2303152"/>
            <a:ext cx="5401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24" name="Google Shape;524;p31"/>
          <p:cNvSpPr/>
          <p:nvPr/>
        </p:nvSpPr>
        <p:spPr>
          <a:xfrm>
            <a:off x="303200" y="927125"/>
            <a:ext cx="13548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臺大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政大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清大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交大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成大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>
            <a:off x="5290268" y="1234322"/>
            <a:ext cx="4185198" cy="133870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9999"/>
          </a:solidFill>
          <a:ln w="9525" cap="flat" cmpd="sng">
            <a:solidFill>
              <a:srgbClr val="3C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303200" y="2354597"/>
            <a:ext cx="44076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中央 理工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中興 農工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中正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中山 商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北大 文法商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/>
          <p:nvPr/>
        </p:nvSpPr>
        <p:spPr>
          <a:xfrm>
            <a:off x="5335237" y="2906783"/>
            <a:ext cx="4185643" cy="133870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99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525" y="3727673"/>
            <a:ext cx="5440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29" name="Google Shape;529;p31"/>
          <p:cNvSpPr/>
          <p:nvPr/>
        </p:nvSpPr>
        <p:spPr>
          <a:xfrm>
            <a:off x="291500" y="3727676"/>
            <a:ext cx="44310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東吳 法商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輔大 外傳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淡江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銘傳 商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實踐 設計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1" name="Google Shape;531;p31"/>
          <p:cNvCxnSpPr/>
          <p:nvPr/>
        </p:nvCxnSpPr>
        <p:spPr>
          <a:xfrm>
            <a:off x="1811854" y="1028538"/>
            <a:ext cx="0" cy="502740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32" name="Google Shape;532;p31"/>
          <p:cNvSpPr txBox="1"/>
          <p:nvPr/>
        </p:nvSpPr>
        <p:spPr>
          <a:xfrm>
            <a:off x="2018524" y="3253237"/>
            <a:ext cx="376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5%-15%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 txBox="1"/>
          <p:nvPr/>
        </p:nvSpPr>
        <p:spPr>
          <a:xfrm>
            <a:off x="1941625" y="3799516"/>
            <a:ext cx="37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10%-30%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 txBox="1"/>
          <p:nvPr/>
        </p:nvSpPr>
        <p:spPr>
          <a:xfrm>
            <a:off x="1958697" y="4568172"/>
            <a:ext cx="37617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30%-60%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 txBox="1"/>
          <p:nvPr/>
        </p:nvSpPr>
        <p:spPr>
          <a:xfrm>
            <a:off x="1965703" y="1104752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1%-8%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 txBox="1"/>
          <p:nvPr/>
        </p:nvSpPr>
        <p:spPr>
          <a:xfrm>
            <a:off x="1890769" y="1490180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1%-10%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1"/>
          <p:cNvSpPr txBox="1"/>
          <p:nvPr/>
        </p:nvSpPr>
        <p:spPr>
          <a:xfrm>
            <a:off x="1890769" y="1896591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5%-16%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1"/>
          <p:cNvSpPr txBox="1"/>
          <p:nvPr/>
        </p:nvSpPr>
        <p:spPr>
          <a:xfrm>
            <a:off x="1811854" y="2502834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10%-20%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1"/>
          <p:cNvSpPr txBox="1"/>
          <p:nvPr/>
        </p:nvSpPr>
        <p:spPr>
          <a:xfrm>
            <a:off x="1942324" y="2861976"/>
            <a:ext cx="3761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10%-25%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1"/>
          <p:cNvSpPr txBox="1"/>
          <p:nvPr/>
        </p:nvSpPr>
        <p:spPr>
          <a:xfrm>
            <a:off x="1958700" y="4183791"/>
            <a:ext cx="37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20%-60%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1"/>
          <p:cNvSpPr txBox="1"/>
          <p:nvPr/>
        </p:nvSpPr>
        <p:spPr>
          <a:xfrm>
            <a:off x="5568000" y="1105900"/>
            <a:ext cx="2049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</a:rPr>
              <a:t>善用個人的最有利的考科組合填志願</a:t>
            </a:r>
            <a:endParaRPr sz="2000" b="1" i="0" u="none" strike="noStrike" cap="none">
              <a:solidFill>
                <a:srgbClr val="FEE16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 b="1" i="0" u="none" strike="noStrike" cap="none">
              <a:solidFill>
                <a:srgbClr val="FEE16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</a:rPr>
              <a:t>成績落點偏中間的同學可以大膽往前填</a:t>
            </a:r>
            <a:endParaRPr sz="2000" b="1" i="0" u="none" strike="noStrike" cap="none">
              <a:solidFill>
                <a:srgbClr val="FEE16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 b="1" i="0" u="none" strike="noStrike" cap="none">
              <a:solidFill>
                <a:srgbClr val="FEE16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</a:rPr>
              <a:t>今年考生大增，建議保底志願保守為上</a:t>
            </a:r>
            <a:endParaRPr sz="2000" b="1" i="0" u="none" strike="noStrike" cap="none">
              <a:solidFill>
                <a:srgbClr val="FEE16C"/>
              </a:solidFill>
            </a:endParaRPr>
          </a:p>
        </p:txBody>
      </p:sp>
      <p:sp>
        <p:nvSpPr>
          <p:cNvPr id="22" name="Google Shape;348;p30">
            <a:extLst>
              <a:ext uri="{FF2B5EF4-FFF2-40B4-BE49-F238E27FC236}">
                <a16:creationId xmlns:a16="http://schemas.microsoft.com/office/drawing/2014/main" id="{FD338D6E-8678-49AE-A310-DF69F16BD2AD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50" y="947725"/>
            <a:ext cx="7071000" cy="26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2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志願選填範例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/>
          <p:nvPr/>
        </p:nvSpPr>
        <p:spPr>
          <a:xfrm>
            <a:off x="1404050" y="920200"/>
            <a:ext cx="4280100" cy="10902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2"/>
          <p:cNvSpPr/>
          <p:nvPr/>
        </p:nvSpPr>
        <p:spPr>
          <a:xfrm>
            <a:off x="734525" y="3049850"/>
            <a:ext cx="2703900" cy="20031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STEP2.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選擇篩選志願方式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(依校系/依科目條</a:t>
            </a: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件</a:t>
            </a: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/依代碼)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6121900" y="927125"/>
            <a:ext cx="2889000" cy="1480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STEP1.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先輸入學測、分科測驗成績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2"/>
          <p:cNvSpPr/>
          <p:nvPr/>
        </p:nvSpPr>
        <p:spPr>
          <a:xfrm>
            <a:off x="159300" y="2098575"/>
            <a:ext cx="5524800" cy="8631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8;p30">
            <a:extLst>
              <a:ext uri="{FF2B5EF4-FFF2-40B4-BE49-F238E27FC236}">
                <a16:creationId xmlns:a16="http://schemas.microsoft.com/office/drawing/2014/main" id="{DD2258F1-A948-4497-ADE9-790BD8BC72E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00" y="785000"/>
            <a:ext cx="5399827" cy="4319876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3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志願選填範例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3"/>
          <p:cNvSpPr/>
          <p:nvPr/>
        </p:nvSpPr>
        <p:spPr>
          <a:xfrm>
            <a:off x="4942800" y="2204838"/>
            <a:ext cx="2395200" cy="1480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STEP3.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選取科目組合後再選擇大學科系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095" y="785000"/>
            <a:ext cx="5399826" cy="822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48;p30">
            <a:extLst>
              <a:ext uri="{FF2B5EF4-FFF2-40B4-BE49-F238E27FC236}">
                <a16:creationId xmlns:a16="http://schemas.microsoft.com/office/drawing/2014/main" id="{5A3BE203-F4EB-4421-99F4-BFC54CED197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志願選填範例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4"/>
          <p:cNvSpPr/>
          <p:nvPr/>
        </p:nvSpPr>
        <p:spPr>
          <a:xfrm>
            <a:off x="127625" y="2721625"/>
            <a:ext cx="6274800" cy="863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4"/>
          <p:cNvSpPr/>
          <p:nvPr/>
        </p:nvSpPr>
        <p:spPr>
          <a:xfrm>
            <a:off x="131875" y="3632825"/>
            <a:ext cx="6274800" cy="7737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4"/>
          <p:cNvSpPr/>
          <p:nvPr/>
        </p:nvSpPr>
        <p:spPr>
          <a:xfrm>
            <a:off x="154525" y="4454625"/>
            <a:ext cx="6274800" cy="5874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34"/>
          <p:cNvPicPr preferRelativeResize="0"/>
          <p:nvPr/>
        </p:nvPicPr>
        <p:blipFill rotWithShape="1">
          <a:blip r:embed="rId4">
            <a:alphaModFix/>
          </a:blip>
          <a:srcRect t="21702"/>
          <a:stretch/>
        </p:blipFill>
        <p:spPr>
          <a:xfrm>
            <a:off x="86250" y="1027612"/>
            <a:ext cx="6988701" cy="402732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34"/>
          <p:cNvSpPr/>
          <p:nvPr/>
        </p:nvSpPr>
        <p:spPr>
          <a:xfrm>
            <a:off x="6429325" y="1716700"/>
            <a:ext cx="2599800" cy="12129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STEP4.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依據夢幻/理想/保守排列志願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8;p30">
            <a:extLst>
              <a:ext uri="{FF2B5EF4-FFF2-40B4-BE49-F238E27FC236}">
                <a16:creationId xmlns:a16="http://schemas.microsoft.com/office/drawing/2014/main" id="{AC243D42-A476-4319-B398-7C81E451689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eec105a60e_0_0"/>
          <p:cNvSpPr txBox="1">
            <a:spLocks noGrp="1"/>
          </p:cNvSpPr>
          <p:nvPr>
            <p:ph type="title"/>
          </p:nvPr>
        </p:nvSpPr>
        <p:spPr>
          <a:xfrm>
            <a:off x="299700" y="1728000"/>
            <a:ext cx="85446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>
                <a:solidFill>
                  <a:srgbClr val="FF9900"/>
                </a:solidFill>
              </a:rPr>
              <a:t>– PART 4 –</a:t>
            </a:r>
            <a:endParaRPr sz="4400" b="1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>
                <a:solidFill>
                  <a:srgbClr val="FF9900"/>
                </a:solidFill>
              </a:rPr>
              <a:t>給重考的建議</a:t>
            </a:r>
            <a:endParaRPr sz="4400" b="1">
              <a:solidFill>
                <a:srgbClr val="FF9900"/>
              </a:solidFill>
            </a:endParaRP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E4672016-9C5D-4FC7-9A83-A1502F90FF7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eec105a60e_0_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3600">
                <a:solidFill>
                  <a:srgbClr val="FFFFFF"/>
                </a:solidFill>
              </a:rPr>
              <a:t>114學測重考建議</a:t>
            </a:r>
            <a:endParaRPr sz="3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eec105a60e_0_4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2eec105a60e_0_4"/>
          <p:cNvSpPr txBox="1"/>
          <p:nvPr/>
        </p:nvSpPr>
        <p:spPr>
          <a:xfrm>
            <a:off x="459726" y="1023325"/>
            <a:ext cx="6323700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dirty="0">
                <a:solidFill>
                  <a:srgbClr val="FFFFFF"/>
                </a:solidFill>
              </a:rPr>
              <a:t>學測只剩</a:t>
            </a:r>
            <a:r>
              <a:rPr lang="zh-TW" sz="2700" b="1" dirty="0">
                <a:solidFill>
                  <a:srgbClr val="FEE16C"/>
                </a:solidFill>
              </a:rPr>
              <a:t>6個月</a:t>
            </a:r>
            <a:r>
              <a:rPr lang="zh-TW" sz="2700" dirty="0">
                <a:solidFill>
                  <a:srgbClr val="FFFFFF"/>
                </a:solidFill>
              </a:rPr>
              <a:t>，考過分科，重考學測難度和範圍都降低很多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700" dirty="0">
              <a:solidFill>
                <a:srgbClr val="FFFFFF"/>
              </a:solidFill>
            </a:endParaRPr>
          </a:p>
          <a:p>
            <a:pPr marL="457200" marR="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AutoNum type="arabicPeriod"/>
            </a:pPr>
            <a:r>
              <a:rPr lang="zh-TW" sz="2700" dirty="0">
                <a:solidFill>
                  <a:srgbClr val="FFFFFF"/>
                </a:solidFill>
              </a:rPr>
              <a:t>114考招趨勢：台大醫準備社會，還可以跨</a:t>
            </a:r>
            <a:r>
              <a:rPr lang="zh-TW" sz="2700" b="1" dirty="0">
                <a:solidFill>
                  <a:srgbClr val="FEE16C"/>
                </a:solidFill>
              </a:rPr>
              <a:t>頂大財金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700" dirty="0">
              <a:solidFill>
                <a:srgbClr val="FFFFFF"/>
              </a:solidFill>
            </a:endParaRPr>
          </a:p>
          <a:p>
            <a:pPr marL="457200" marR="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AutoNum type="arabicPeriod"/>
            </a:pPr>
            <a:r>
              <a:rPr lang="zh-TW" sz="2700" dirty="0">
                <a:solidFill>
                  <a:srgbClr val="FFFFFF"/>
                </a:solidFill>
              </a:rPr>
              <a:t>114分科加入</a:t>
            </a:r>
            <a:r>
              <a:rPr lang="zh-TW" sz="2700" b="1" dirty="0">
                <a:solidFill>
                  <a:srgbClr val="FEE16C"/>
                </a:solidFill>
              </a:rPr>
              <a:t>數乙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700" b="1" dirty="0">
              <a:solidFill>
                <a:srgbClr val="FEE16C"/>
              </a:solidFill>
            </a:endParaRPr>
          </a:p>
          <a:p>
            <a:pPr marL="457200" marR="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AutoNum type="arabicPeriod"/>
            </a:pPr>
            <a:r>
              <a:rPr lang="zh-TW" sz="2700" dirty="0">
                <a:solidFill>
                  <a:srgbClr val="FFFFFF"/>
                </a:solidFill>
              </a:rPr>
              <a:t>勤刷題，搭配</a:t>
            </a:r>
            <a:r>
              <a:rPr lang="zh-TW" sz="2700" b="1" dirty="0">
                <a:solidFill>
                  <a:srgbClr val="FEE16C"/>
                </a:solidFill>
              </a:rPr>
              <a:t>素養題</a:t>
            </a:r>
            <a:r>
              <a:rPr lang="zh-TW" sz="2700" dirty="0">
                <a:solidFill>
                  <a:srgbClr val="FFFFFF"/>
                </a:solidFill>
              </a:rPr>
              <a:t>演練</a:t>
            </a:r>
            <a:r>
              <a:rPr lang="zh-TW" sz="2000" dirty="0">
                <a:solidFill>
                  <a:schemeClr val="lt1"/>
                </a:solidFill>
              </a:rPr>
              <a:t>。</a:t>
            </a:r>
            <a:endParaRPr sz="2700" dirty="0">
              <a:solidFill>
                <a:srgbClr val="FFFFFF"/>
              </a:solidFill>
            </a:endParaRPr>
          </a:p>
        </p:txBody>
      </p:sp>
      <p:sp>
        <p:nvSpPr>
          <p:cNvPr id="5" name="Google Shape;348;p30">
            <a:extLst>
              <a:ext uri="{FF2B5EF4-FFF2-40B4-BE49-F238E27FC236}">
                <a16:creationId xmlns:a16="http://schemas.microsoft.com/office/drawing/2014/main" id="{3C8639AA-F962-48A3-8DB3-6B77E4A24A3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6"/>
          <p:cNvSpPr/>
          <p:nvPr/>
        </p:nvSpPr>
        <p:spPr>
          <a:xfrm>
            <a:off x="0" y="1702200"/>
            <a:ext cx="9144000" cy="1739100"/>
          </a:xfrm>
          <a:prstGeom prst="rect">
            <a:avLst/>
          </a:prstGeom>
          <a:solidFill>
            <a:srgbClr val="F2F2F2">
              <a:alpha val="4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6"/>
          <p:cNvSpPr txBox="1">
            <a:spLocks noGrp="1"/>
          </p:cNvSpPr>
          <p:nvPr>
            <p:ph type="title"/>
          </p:nvPr>
        </p:nvSpPr>
        <p:spPr>
          <a:xfrm>
            <a:off x="299700" y="1865850"/>
            <a:ext cx="85446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6000" b="1">
                <a:solidFill>
                  <a:srgbClr val="FFFFFF"/>
                </a:solidFill>
              </a:rPr>
              <a:t>祝各位考生金榜題名</a:t>
            </a:r>
            <a:endParaRPr sz="6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48;p30">
            <a:extLst>
              <a:ext uri="{FF2B5EF4-FFF2-40B4-BE49-F238E27FC236}">
                <a16:creationId xmlns:a16="http://schemas.microsoft.com/office/drawing/2014/main" id="{7E39C95A-9609-4E43-B60E-0CFF0379583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第二步：學測/英聽檢定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209525" y="876650"/>
            <a:ext cx="64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以11</a:t>
            </a:r>
            <a:r>
              <a:rPr lang="zh-TW" sz="2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0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學測檢定標準為例 </a:t>
            </a:r>
            <a:r>
              <a:rPr lang="zh-TW" sz="18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＊括弧內為與11</a:t>
            </a:r>
            <a:r>
              <a:rPr lang="zh-TW" sz="1800" b="1">
                <a:solidFill>
                  <a:srgbClr val="FEE16C"/>
                </a:solidFill>
              </a:rPr>
              <a:t>2</a:t>
            </a:r>
            <a:r>
              <a:rPr lang="zh-TW" sz="18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年級分差異</a:t>
            </a:r>
            <a:r>
              <a:rPr lang="zh-TW" sz="2000" b="0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p6"/>
          <p:cNvGraphicFramePr/>
          <p:nvPr/>
        </p:nvGraphicFramePr>
        <p:xfrm>
          <a:off x="283525" y="1364435"/>
          <a:ext cx="6449750" cy="3525725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8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國文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英文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3</a:t>
                      </a:r>
                      <a:r>
                        <a:rPr lang="zh-TW" sz="1800" b="1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數學A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2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10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3</a:t>
                      </a:r>
                      <a:r>
                        <a:rPr lang="zh-TW" sz="1800" b="1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數學B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9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sz="1800"/>
                        <a:t>6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社會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3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2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10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自然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2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5204258-D32E-F602-67D2-0BCDD996576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5" name="Google Shape;155;g2ee8d772b79_0_38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第二步：學測/英聽檢定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ee8d772b79_0_38"/>
          <p:cNvSpPr txBox="1"/>
          <p:nvPr/>
        </p:nvSpPr>
        <p:spPr>
          <a:xfrm>
            <a:off x="209525" y="876650"/>
            <a:ext cx="64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以11</a:t>
            </a:r>
            <a:r>
              <a:rPr lang="zh-TW" sz="2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0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學測檢定標準為例 </a:t>
            </a:r>
            <a:r>
              <a:rPr lang="zh-TW" sz="18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＊括弧內為與11</a:t>
            </a:r>
            <a:r>
              <a:rPr lang="zh-TW" sz="1800" b="1">
                <a:solidFill>
                  <a:srgbClr val="FEE16C"/>
                </a:solidFill>
              </a:rPr>
              <a:t>2</a:t>
            </a:r>
            <a:r>
              <a:rPr lang="zh-TW" sz="18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年級分差異</a:t>
            </a:r>
            <a:r>
              <a:rPr lang="zh-TW" sz="2000" b="0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" name="Google Shape;157;g2ee8d772b79_0_38"/>
          <p:cNvGraphicFramePr/>
          <p:nvPr/>
        </p:nvGraphicFramePr>
        <p:xfrm>
          <a:off x="283525" y="1364435"/>
          <a:ext cx="6449750" cy="3525725"/>
        </p:xfrm>
        <a:graphic>
          <a:graphicData uri="http://schemas.openxmlformats.org/drawingml/2006/table">
            <a:tbl>
              <a:tblPr>
                <a:noFill/>
                <a:tableStyleId>{3D46AF90-FA6E-4BC0-9E60-7AC3B1354305}</a:tableStyleId>
              </a:tblPr>
              <a:tblGrid>
                <a:gridCol w="8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國文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英文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3</a:t>
                      </a:r>
                      <a:r>
                        <a:rPr lang="zh-TW" sz="1800" b="1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數學A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2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10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3</a:t>
                      </a:r>
                      <a:r>
                        <a:rPr lang="zh-TW" sz="1800" b="1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數學B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9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sz="1800"/>
                        <a:t>6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社會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3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2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/>
                        <a:t>10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自然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/>
                        <a:t>2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8" name="Google Shape;158;g2ee8d772b79_0_38"/>
          <p:cNvSpPr/>
          <p:nvPr/>
        </p:nvSpPr>
        <p:spPr>
          <a:xfrm>
            <a:off x="-330200" y="-85950"/>
            <a:ext cx="9632400" cy="5317200"/>
          </a:xfrm>
          <a:prstGeom prst="rect">
            <a:avLst/>
          </a:prstGeom>
          <a:solidFill>
            <a:srgbClr val="F2F2F2">
              <a:alpha val="7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ee8d772b79_0_38"/>
          <p:cNvSpPr/>
          <p:nvPr/>
        </p:nvSpPr>
        <p:spPr>
          <a:xfrm>
            <a:off x="-1292150" y="1303200"/>
            <a:ext cx="11556300" cy="2537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考生若無報考學測/英聽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則無法參加有學測/英聽檢定的校系分發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第三步：採計加權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5634625" y="3210625"/>
            <a:ext cx="1719000" cy="1233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</a:t>
            </a:r>
            <a:r>
              <a:rPr lang="zh-TW" sz="15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採計科目</a:t>
            </a:r>
            <a:r>
              <a:rPr lang="zh-TW" sz="1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zh-TW" sz="15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倍率</a:t>
            </a:r>
            <a:r>
              <a:rPr lang="zh-TW" sz="1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計算個人總分</a:t>
            </a: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59300" y="3210625"/>
            <a:ext cx="55374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0" lvl="0" indent="-20430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E16C"/>
              </a:buClr>
              <a:buSzPts val="1800"/>
              <a:buFont typeface="Microsoft JhengHei"/>
              <a:buAutoNum type="arabicPeriod"/>
            </a:pPr>
            <a:r>
              <a:rPr lang="zh-TW" sz="1800" b="0" i="0" u="none" strike="noStrike" cap="none">
                <a:solidFill>
                  <a:srgbClr val="FEE1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原始成績總分若低於該校系所屬採計組合的最低登記標準，則不能參加分發。</a:t>
            </a:r>
            <a:endParaRPr sz="1800" b="0" i="0" u="none" strike="noStrike" cap="none">
              <a:solidFill>
                <a:srgbClr val="FEE1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0000" marR="0" lvl="0" indent="-20430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E16C"/>
              </a:buClr>
              <a:buSzPts val="1800"/>
              <a:buFont typeface="Microsoft JhengHei"/>
              <a:buAutoNum type="arabicPeriod"/>
            </a:pPr>
            <a:r>
              <a:rPr lang="zh-TW" sz="1800" b="0" i="0" u="none" strike="noStrike" cap="none">
                <a:solidFill>
                  <a:srgbClr val="FEE1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考生若未報考該校系</a:t>
            </a:r>
            <a:r>
              <a:rPr lang="zh-TW" sz="1800">
                <a:solidFill>
                  <a:srgbClr val="FEE1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</a:t>
            </a:r>
            <a:r>
              <a:rPr lang="zh-TW" sz="1800" b="0" i="0" u="none" strike="noStrike" cap="none">
                <a:solidFill>
                  <a:srgbClr val="FEE1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採計組合中的任一科目，則不能參加分發。</a:t>
            </a:r>
            <a:endParaRPr sz="1800" b="0" i="0" u="none" strike="noStrike" cap="none">
              <a:solidFill>
                <a:srgbClr val="FEE1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0000" marR="0" lvl="0" indent="-20430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E16C"/>
              </a:buClr>
              <a:buSzPts val="1800"/>
              <a:buFont typeface="Microsoft JhengHei"/>
              <a:buAutoNum type="arabicPeriod"/>
            </a:pPr>
            <a:r>
              <a:rPr lang="zh-TW" sz="1800" b="0" i="0" u="none" strike="noStrike" cap="none">
                <a:solidFill>
                  <a:srgbClr val="FEE1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若有報考但為零分或缺考則仍可分發(術科例外)。</a:t>
            </a:r>
            <a:endParaRPr sz="1800" b="0" i="0" u="none" strike="noStrike" cap="none">
              <a:solidFill>
                <a:srgbClr val="FEE1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238450" y="827225"/>
            <a:ext cx="171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TW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政治大學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650" y="1311113"/>
            <a:ext cx="70389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>
            <a:off x="3705225" y="1311125"/>
            <a:ext cx="2829000" cy="7287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B50ED77B-A12A-2811-96A6-128A446DFD5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5881</Words>
  <Application>Microsoft Office PowerPoint</Application>
  <PresentationFormat>如螢幕大小 (16:9)</PresentationFormat>
  <Paragraphs>1585</Paragraphs>
  <Slides>66</Slides>
  <Notes>64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66</vt:i4>
      </vt:variant>
    </vt:vector>
  </HeadingPairs>
  <TitlesOfParts>
    <vt:vector size="74" baseType="lpstr">
      <vt:lpstr>微軟正黑體</vt:lpstr>
      <vt:lpstr>微軟正黑體</vt:lpstr>
      <vt:lpstr>微軟正黑體 Light</vt:lpstr>
      <vt:lpstr>新細明體</vt:lpstr>
      <vt:lpstr>Arial</vt:lpstr>
      <vt:lpstr>Source Sans Pro</vt:lpstr>
      <vt:lpstr>Simple Light</vt:lpstr>
      <vt:lpstr>Simple Light</vt:lpstr>
      <vt:lpstr>PowerPoint 簡報</vt:lpstr>
      <vt:lpstr>– PART 1 – 分發入學規則介紹</vt:lpstr>
      <vt:lpstr>2024分發入學重要時間點</vt:lpstr>
      <vt:lpstr>分發入學基本規則</vt:lpstr>
      <vt:lpstr>第一步：細看簡章</vt:lpstr>
      <vt:lpstr>第一步：細看簡章</vt:lpstr>
      <vt:lpstr>第二步：學測/英聽檢定 </vt:lpstr>
      <vt:lpstr>第二步：學測/英聽檢定 </vt:lpstr>
      <vt:lpstr>第三步：採計加權   </vt:lpstr>
      <vt:lpstr>各科採計比例</vt:lpstr>
      <vt:lpstr>重點科目組合與最低標準   </vt:lpstr>
      <vt:lpstr>重點科目組合與最低標準   </vt:lpstr>
      <vt:lpstr>第四步：同分參酌比序   </vt:lpstr>
      <vt:lpstr>第五步：加分優待</vt:lpstr>
      <vt:lpstr>– PART 2 – 了解分科測驗數據變化</vt:lpstr>
      <vt:lpstr>注意報考人數與招生名額變化</vt:lpstr>
      <vt:lpstr>回流後名額差異</vt:lpstr>
      <vt:lpstr>113重點學校招生名額變化</vt:lpstr>
      <vt:lpstr>113年分科五標(括弧為變動)</vt:lpstr>
      <vt:lpstr>近年五標變化—數甲</vt:lpstr>
      <vt:lpstr>數甲113級分vs.112級分</vt:lpstr>
      <vt:lpstr>數甲113級分vs.112級分</vt:lpstr>
      <vt:lpstr>近年五標變化—物理</vt:lpstr>
      <vt:lpstr>物理113級分vs.112級分</vt:lpstr>
      <vt:lpstr>物理113級分vs.112級分</vt:lpstr>
      <vt:lpstr>近年五標變化—化學</vt:lpstr>
      <vt:lpstr>化學113級分vs.112級分</vt:lpstr>
      <vt:lpstr>化學113級分vs.112級分</vt:lpstr>
      <vt:lpstr>近年五標變化—生物</vt:lpstr>
      <vt:lpstr>生物113級分vs.112級分</vt:lpstr>
      <vt:lpstr>生物113級分vs.112級分</vt:lpstr>
      <vt:lpstr>近年五標變化—歷史</vt:lpstr>
      <vt:lpstr>歷史113級分vs.112級分</vt:lpstr>
      <vt:lpstr>歷史113級分vs.112級分</vt:lpstr>
      <vt:lpstr>近年五標變化—地理</vt:lpstr>
      <vt:lpstr>地理113級分vs.112級分</vt:lpstr>
      <vt:lpstr>地理113級分vs.112級分</vt:lpstr>
      <vt:lpstr>近年五標變化—公民</vt:lpstr>
      <vt:lpstr>公民113級分vs.112級分</vt:lpstr>
      <vt:lpstr>公民113級分vs.112級分</vt:lpstr>
      <vt:lpstr>國英文學測級分換算分科級分</vt:lpstr>
      <vt:lpstr>PowerPoint 簡報</vt:lpstr>
      <vt:lpstr>國文113級分vs.112級分</vt:lpstr>
      <vt:lpstr>英文113級分vs.112級分</vt:lpstr>
      <vt:lpstr>分科分發重點提醒</vt:lpstr>
      <vt:lpstr>– PART 3 – 8步驟帶你做簡易落點分析</vt:lpstr>
      <vt:lpstr>跨年度落點評估的原則 </vt:lpstr>
      <vt:lpstr>人工落點分析8步驟 </vt:lpstr>
      <vt:lpstr>跨年度評估落點 </vt:lpstr>
      <vt:lpstr>單科級分排名實例操作 </vt:lpstr>
      <vt:lpstr>跨年度評估落點 </vt:lpstr>
      <vt:lpstr>去加權總級分排名範例比對 </vt:lpstr>
      <vt:lpstr>跨年度評估落點 </vt:lpstr>
      <vt:lpstr>PR值/百分比值法 範例比對 </vt:lpstr>
      <vt:lpstr>3種方法比較 </vt:lpstr>
      <vt:lpstr>落點注意事項 </vt:lpstr>
      <vt:lpstr>最佳落點：多填10個志願</vt:lpstr>
      <vt:lpstr>其他可能會影響落點的變因</vt:lpstr>
      <vt:lpstr>依不同邏輯設定落點順序 </vt:lpstr>
      <vt:lpstr>各校參考累計人數對照   </vt:lpstr>
      <vt:lpstr>志願選填範例 </vt:lpstr>
      <vt:lpstr>志願選填範例 </vt:lpstr>
      <vt:lpstr>志願選填範例 </vt:lpstr>
      <vt:lpstr>– PART 4 – 給重考的建議</vt:lpstr>
      <vt:lpstr>114學測重考建議</vt:lpstr>
      <vt:lpstr>祝各位考生金榜題名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桂斌</dc:creator>
  <cp:lastModifiedBy>HCHS</cp:lastModifiedBy>
  <cp:revision>4</cp:revision>
  <dcterms:modified xsi:type="dcterms:W3CDTF">2024-07-30T04:06:19Z</dcterms:modified>
</cp:coreProperties>
</file>